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66" r:id="rId4"/>
    <p:sldId id="263" r:id="rId5"/>
    <p:sldId id="270" r:id="rId6"/>
    <p:sldId id="271" r:id="rId7"/>
    <p:sldId id="272" r:id="rId8"/>
    <p:sldId id="273" r:id="rId9"/>
    <p:sldId id="264" r:id="rId10"/>
    <p:sldId id="27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16"/>
    <p:restoredTop sz="82922"/>
  </p:normalViewPr>
  <p:slideViewPr>
    <p:cSldViewPr snapToGrid="0" snapToObjects="1">
      <p:cViewPr>
        <p:scale>
          <a:sx n="95" d="100"/>
          <a:sy n="95" d="100"/>
        </p:scale>
        <p:origin x="174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949F81-32C8-4748-8299-A24A97178D95}"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7BE95E1-6AE3-4470-A95F-AA9A1EC4402E}">
      <dgm:prSet/>
      <dgm:spPr/>
      <dgm:t>
        <a:bodyPr/>
        <a:lstStyle/>
        <a:p>
          <a:pPr>
            <a:defRPr b="1"/>
          </a:pPr>
          <a:r>
            <a:rPr kumimoji="1" lang="en-US" b="1"/>
            <a:t>Task 1:</a:t>
          </a:r>
          <a:endParaRPr lang="en-US"/>
        </a:p>
      </dgm:t>
    </dgm:pt>
    <dgm:pt modelId="{20536655-3CCB-4670-9F4C-76BA96D033F2}" type="parTrans" cxnId="{0BD96967-5264-499A-B176-10C3A1C1D245}">
      <dgm:prSet/>
      <dgm:spPr/>
      <dgm:t>
        <a:bodyPr/>
        <a:lstStyle/>
        <a:p>
          <a:endParaRPr lang="en-US"/>
        </a:p>
      </dgm:t>
    </dgm:pt>
    <dgm:pt modelId="{76DD8F20-1343-4029-B65C-4F697E9AC701}" type="sibTrans" cxnId="{0BD96967-5264-499A-B176-10C3A1C1D245}">
      <dgm:prSet/>
      <dgm:spPr/>
      <dgm:t>
        <a:bodyPr/>
        <a:lstStyle/>
        <a:p>
          <a:endParaRPr lang="en-US"/>
        </a:p>
      </dgm:t>
    </dgm:pt>
    <dgm:pt modelId="{C5224C4F-8C3C-4A31-BDD6-59B6ADF15B86}">
      <dgm:prSet/>
      <dgm:spPr/>
      <dgm:t>
        <a:bodyPr/>
        <a:lstStyle/>
        <a:p>
          <a:r>
            <a:rPr kumimoji="1" lang="en-US"/>
            <a:t>The</a:t>
          </a:r>
          <a:r>
            <a:rPr kumimoji="1" lang="en-US" b="1"/>
            <a:t> EMA</a:t>
          </a:r>
          <a:r>
            <a:rPr kumimoji="1" lang="en-US"/>
            <a:t> method is more adequate to predict stock price</a:t>
          </a:r>
          <a:endParaRPr lang="en-US"/>
        </a:p>
      </dgm:t>
    </dgm:pt>
    <dgm:pt modelId="{F923EDB6-5986-4EAF-826D-7284347474EE}" type="parTrans" cxnId="{64F5EDE1-17CF-4DE7-B8B1-2C945089C41E}">
      <dgm:prSet/>
      <dgm:spPr/>
      <dgm:t>
        <a:bodyPr/>
        <a:lstStyle/>
        <a:p>
          <a:endParaRPr lang="en-US"/>
        </a:p>
      </dgm:t>
    </dgm:pt>
    <dgm:pt modelId="{D367DB57-BAA7-44EB-A979-43621528E63E}" type="sibTrans" cxnId="{64F5EDE1-17CF-4DE7-B8B1-2C945089C41E}">
      <dgm:prSet/>
      <dgm:spPr/>
      <dgm:t>
        <a:bodyPr/>
        <a:lstStyle/>
        <a:p>
          <a:endParaRPr lang="en-US"/>
        </a:p>
      </dgm:t>
    </dgm:pt>
    <dgm:pt modelId="{38C71C9C-2932-457C-94C6-F5324FDA0786}">
      <dgm:prSet/>
      <dgm:spPr/>
      <dgm:t>
        <a:bodyPr/>
        <a:lstStyle/>
        <a:p>
          <a:r>
            <a:rPr kumimoji="1" lang="en-US"/>
            <a:t>Lower mean absolute error</a:t>
          </a:r>
          <a:endParaRPr lang="en-US"/>
        </a:p>
      </dgm:t>
    </dgm:pt>
    <dgm:pt modelId="{7CB4F1AE-2D0D-482E-AEE1-1A51B72C9C6D}" type="parTrans" cxnId="{92C30B2D-2B86-46A5-91F2-3A8BED4DAF63}">
      <dgm:prSet/>
      <dgm:spPr/>
      <dgm:t>
        <a:bodyPr/>
        <a:lstStyle/>
        <a:p>
          <a:endParaRPr lang="en-US"/>
        </a:p>
      </dgm:t>
    </dgm:pt>
    <dgm:pt modelId="{8755A2DF-3A07-4BA1-93E8-E52CBA5AF490}" type="sibTrans" cxnId="{92C30B2D-2B86-46A5-91F2-3A8BED4DAF63}">
      <dgm:prSet/>
      <dgm:spPr/>
      <dgm:t>
        <a:bodyPr/>
        <a:lstStyle/>
        <a:p>
          <a:endParaRPr lang="en-US"/>
        </a:p>
      </dgm:t>
    </dgm:pt>
    <dgm:pt modelId="{9E59C9D6-4C73-493B-9F1C-9BBED633EC96}">
      <dgm:prSet/>
      <dgm:spPr/>
      <dgm:t>
        <a:bodyPr/>
        <a:lstStyle/>
        <a:p>
          <a:pPr>
            <a:defRPr b="1"/>
          </a:pPr>
          <a:r>
            <a:rPr kumimoji="1" lang="en-US" b="1"/>
            <a:t>Task 2:</a:t>
          </a:r>
          <a:endParaRPr lang="en-US"/>
        </a:p>
      </dgm:t>
    </dgm:pt>
    <dgm:pt modelId="{F8BC62D0-D590-4873-BA19-E3AF126C2263}" type="parTrans" cxnId="{104D0FB1-183F-4259-A037-C3260A8558D2}">
      <dgm:prSet/>
      <dgm:spPr/>
      <dgm:t>
        <a:bodyPr/>
        <a:lstStyle/>
        <a:p>
          <a:endParaRPr lang="en-US"/>
        </a:p>
      </dgm:t>
    </dgm:pt>
    <dgm:pt modelId="{A279261F-6011-43A4-89C3-310288074105}" type="sibTrans" cxnId="{104D0FB1-183F-4259-A037-C3260A8558D2}">
      <dgm:prSet/>
      <dgm:spPr/>
      <dgm:t>
        <a:bodyPr/>
        <a:lstStyle/>
        <a:p>
          <a:endParaRPr lang="en-US"/>
        </a:p>
      </dgm:t>
    </dgm:pt>
    <dgm:pt modelId="{7BB367A6-D9FD-43A3-822F-43D438081C6D}">
      <dgm:prSet/>
      <dgm:spPr/>
      <dgm:t>
        <a:bodyPr/>
        <a:lstStyle/>
        <a:p>
          <a:r>
            <a:rPr kumimoji="1" lang="en-US"/>
            <a:t>The </a:t>
          </a:r>
          <a:r>
            <a:rPr kumimoji="1" lang="en-US" b="1"/>
            <a:t>Linear Regression </a:t>
          </a:r>
          <a:r>
            <a:rPr kumimoji="1" lang="en-US"/>
            <a:t>model has the best performance</a:t>
          </a:r>
          <a:endParaRPr lang="en-US"/>
        </a:p>
      </dgm:t>
    </dgm:pt>
    <dgm:pt modelId="{F30AEC37-E8BA-41BA-9615-3B9871E54859}" type="parTrans" cxnId="{06879209-6197-4497-A7A9-A2B8B76222DB}">
      <dgm:prSet/>
      <dgm:spPr/>
      <dgm:t>
        <a:bodyPr/>
        <a:lstStyle/>
        <a:p>
          <a:endParaRPr lang="en-US"/>
        </a:p>
      </dgm:t>
    </dgm:pt>
    <dgm:pt modelId="{03526E95-F776-461E-A69E-1DD885CAA285}" type="sibTrans" cxnId="{06879209-6197-4497-A7A9-A2B8B76222DB}">
      <dgm:prSet/>
      <dgm:spPr/>
      <dgm:t>
        <a:bodyPr/>
        <a:lstStyle/>
        <a:p>
          <a:endParaRPr lang="en-US"/>
        </a:p>
      </dgm:t>
    </dgm:pt>
    <dgm:pt modelId="{66669456-B535-450D-90D6-B5D4FE7F5D3B}">
      <dgm:prSet/>
      <dgm:spPr/>
      <dgm:t>
        <a:bodyPr/>
        <a:lstStyle/>
        <a:p>
          <a:r>
            <a:rPr kumimoji="1" lang="en-US"/>
            <a:t>Root mean squared error is the lowest in three models</a:t>
          </a:r>
          <a:endParaRPr lang="en-US"/>
        </a:p>
      </dgm:t>
    </dgm:pt>
    <dgm:pt modelId="{94211CBF-0A5E-4B84-9337-03CFBA69D121}" type="parTrans" cxnId="{E9C0FA87-4333-49E1-BE97-436F4F9872F8}">
      <dgm:prSet/>
      <dgm:spPr/>
      <dgm:t>
        <a:bodyPr/>
        <a:lstStyle/>
        <a:p>
          <a:endParaRPr lang="en-US"/>
        </a:p>
      </dgm:t>
    </dgm:pt>
    <dgm:pt modelId="{C9DDC6E0-CF5E-46E8-96A3-EFB763A5A011}" type="sibTrans" cxnId="{E9C0FA87-4333-49E1-BE97-436F4F9872F8}">
      <dgm:prSet/>
      <dgm:spPr/>
      <dgm:t>
        <a:bodyPr/>
        <a:lstStyle/>
        <a:p>
          <a:endParaRPr lang="en-US"/>
        </a:p>
      </dgm:t>
    </dgm:pt>
    <dgm:pt modelId="{321AE6F0-CEA3-436E-9BEA-42616759AFBD}" type="pres">
      <dgm:prSet presAssocID="{27949F81-32C8-4748-8299-A24A97178D95}" presName="root" presStyleCnt="0">
        <dgm:presLayoutVars>
          <dgm:dir/>
          <dgm:resizeHandles val="exact"/>
        </dgm:presLayoutVars>
      </dgm:prSet>
      <dgm:spPr/>
    </dgm:pt>
    <dgm:pt modelId="{D02EEBD9-B1D7-4B5A-844D-3E8D6DD7371E}" type="pres">
      <dgm:prSet presAssocID="{07BE95E1-6AE3-4470-A95F-AA9A1EC4402E}" presName="compNode" presStyleCnt="0"/>
      <dgm:spPr/>
    </dgm:pt>
    <dgm:pt modelId="{9D0A7051-FB4C-4A45-847A-E85111129567}" type="pres">
      <dgm:prSet presAssocID="{07BE95E1-6AE3-4470-A95F-AA9A1EC4402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复选标记"/>
        </a:ext>
      </dgm:extLst>
    </dgm:pt>
    <dgm:pt modelId="{9323B632-5F0C-4A03-A0E5-D54A7CBF4A3C}" type="pres">
      <dgm:prSet presAssocID="{07BE95E1-6AE3-4470-A95F-AA9A1EC4402E}" presName="iconSpace" presStyleCnt="0"/>
      <dgm:spPr/>
    </dgm:pt>
    <dgm:pt modelId="{9BCD9A75-66BA-4348-83BF-0AD0A4065C69}" type="pres">
      <dgm:prSet presAssocID="{07BE95E1-6AE3-4470-A95F-AA9A1EC4402E}" presName="parTx" presStyleLbl="revTx" presStyleIdx="0" presStyleCnt="4">
        <dgm:presLayoutVars>
          <dgm:chMax val="0"/>
          <dgm:chPref val="0"/>
        </dgm:presLayoutVars>
      </dgm:prSet>
      <dgm:spPr/>
    </dgm:pt>
    <dgm:pt modelId="{B2A817E7-E34F-4514-8552-ECE70BB1833D}" type="pres">
      <dgm:prSet presAssocID="{07BE95E1-6AE3-4470-A95F-AA9A1EC4402E}" presName="txSpace" presStyleCnt="0"/>
      <dgm:spPr/>
    </dgm:pt>
    <dgm:pt modelId="{4295E936-1878-4683-880F-619D441310ED}" type="pres">
      <dgm:prSet presAssocID="{07BE95E1-6AE3-4470-A95F-AA9A1EC4402E}" presName="desTx" presStyleLbl="revTx" presStyleIdx="1" presStyleCnt="4">
        <dgm:presLayoutVars/>
      </dgm:prSet>
      <dgm:spPr/>
    </dgm:pt>
    <dgm:pt modelId="{87FDC6F0-A726-486F-BB9B-9BDED266A3C0}" type="pres">
      <dgm:prSet presAssocID="{76DD8F20-1343-4029-B65C-4F697E9AC701}" presName="sibTrans" presStyleCnt="0"/>
      <dgm:spPr/>
    </dgm:pt>
    <dgm:pt modelId="{9662639E-E87B-4B2A-98B2-394A71448DBA}" type="pres">
      <dgm:prSet presAssocID="{9E59C9D6-4C73-493B-9F1C-9BBED633EC96}" presName="compNode" presStyleCnt="0"/>
      <dgm:spPr/>
    </dgm:pt>
    <dgm:pt modelId="{ECBCA61D-18B4-4AE4-ACFA-B406B5D61EE5}" type="pres">
      <dgm:prSet presAssocID="{9E59C9D6-4C73-493B-9F1C-9BBED633EC9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统计数据"/>
        </a:ext>
      </dgm:extLst>
    </dgm:pt>
    <dgm:pt modelId="{49ED101C-52B7-49DA-A95E-549641093891}" type="pres">
      <dgm:prSet presAssocID="{9E59C9D6-4C73-493B-9F1C-9BBED633EC96}" presName="iconSpace" presStyleCnt="0"/>
      <dgm:spPr/>
    </dgm:pt>
    <dgm:pt modelId="{05F7AB4F-7664-4915-B3CE-BC5178AF6A9E}" type="pres">
      <dgm:prSet presAssocID="{9E59C9D6-4C73-493B-9F1C-9BBED633EC96}" presName="parTx" presStyleLbl="revTx" presStyleIdx="2" presStyleCnt="4">
        <dgm:presLayoutVars>
          <dgm:chMax val="0"/>
          <dgm:chPref val="0"/>
        </dgm:presLayoutVars>
      </dgm:prSet>
      <dgm:spPr/>
    </dgm:pt>
    <dgm:pt modelId="{C9D2B297-9DF1-49BD-A9A7-D0C37A6D68C6}" type="pres">
      <dgm:prSet presAssocID="{9E59C9D6-4C73-493B-9F1C-9BBED633EC96}" presName="txSpace" presStyleCnt="0"/>
      <dgm:spPr/>
    </dgm:pt>
    <dgm:pt modelId="{9FE52A86-DDFF-4B05-AA06-83CD1AB98D43}" type="pres">
      <dgm:prSet presAssocID="{9E59C9D6-4C73-493B-9F1C-9BBED633EC96}" presName="desTx" presStyleLbl="revTx" presStyleIdx="3" presStyleCnt="4">
        <dgm:presLayoutVars/>
      </dgm:prSet>
      <dgm:spPr/>
    </dgm:pt>
  </dgm:ptLst>
  <dgm:cxnLst>
    <dgm:cxn modelId="{06879209-6197-4497-A7A9-A2B8B76222DB}" srcId="{9E59C9D6-4C73-493B-9F1C-9BBED633EC96}" destId="{7BB367A6-D9FD-43A3-822F-43D438081C6D}" srcOrd="0" destOrd="0" parTransId="{F30AEC37-E8BA-41BA-9615-3B9871E54859}" sibTransId="{03526E95-F776-461E-A69E-1DD885CAA285}"/>
    <dgm:cxn modelId="{9832F51D-D61F-4A6A-B63F-F5E2ACE7CF74}" type="presOf" srcId="{27949F81-32C8-4748-8299-A24A97178D95}" destId="{321AE6F0-CEA3-436E-9BEA-42616759AFBD}" srcOrd="0" destOrd="0" presId="urn:microsoft.com/office/officeart/2018/5/layout/CenteredIconLabelDescriptionList"/>
    <dgm:cxn modelId="{76AC5E29-E2C1-426D-9751-80005393F02E}" type="presOf" srcId="{9E59C9D6-4C73-493B-9F1C-9BBED633EC96}" destId="{05F7AB4F-7664-4915-B3CE-BC5178AF6A9E}" srcOrd="0" destOrd="0" presId="urn:microsoft.com/office/officeart/2018/5/layout/CenteredIconLabelDescriptionList"/>
    <dgm:cxn modelId="{92C30B2D-2B86-46A5-91F2-3A8BED4DAF63}" srcId="{C5224C4F-8C3C-4A31-BDD6-59B6ADF15B86}" destId="{38C71C9C-2932-457C-94C6-F5324FDA0786}" srcOrd="0" destOrd="0" parTransId="{7CB4F1AE-2D0D-482E-AEE1-1A51B72C9C6D}" sibTransId="{8755A2DF-3A07-4BA1-93E8-E52CBA5AF490}"/>
    <dgm:cxn modelId="{A605B350-73BB-49D7-A427-8BA117C582BE}" type="presOf" srcId="{7BB367A6-D9FD-43A3-822F-43D438081C6D}" destId="{9FE52A86-DDFF-4B05-AA06-83CD1AB98D43}" srcOrd="0" destOrd="0" presId="urn:microsoft.com/office/officeart/2018/5/layout/CenteredIconLabelDescriptionList"/>
    <dgm:cxn modelId="{0BD96967-5264-499A-B176-10C3A1C1D245}" srcId="{27949F81-32C8-4748-8299-A24A97178D95}" destId="{07BE95E1-6AE3-4470-A95F-AA9A1EC4402E}" srcOrd="0" destOrd="0" parTransId="{20536655-3CCB-4670-9F4C-76BA96D033F2}" sibTransId="{76DD8F20-1343-4029-B65C-4F697E9AC701}"/>
    <dgm:cxn modelId="{925F727F-5CC2-4C43-94A6-1A06D9952B4D}" type="presOf" srcId="{66669456-B535-450D-90D6-B5D4FE7F5D3B}" destId="{9FE52A86-DDFF-4B05-AA06-83CD1AB98D43}" srcOrd="0" destOrd="1" presId="urn:microsoft.com/office/officeart/2018/5/layout/CenteredIconLabelDescriptionList"/>
    <dgm:cxn modelId="{E9C0FA87-4333-49E1-BE97-436F4F9872F8}" srcId="{7BB367A6-D9FD-43A3-822F-43D438081C6D}" destId="{66669456-B535-450D-90D6-B5D4FE7F5D3B}" srcOrd="0" destOrd="0" parTransId="{94211CBF-0A5E-4B84-9337-03CFBA69D121}" sibTransId="{C9DDC6E0-CF5E-46E8-96A3-EFB763A5A011}"/>
    <dgm:cxn modelId="{F2BD3793-6459-4BC6-A1FB-632F335F0DDB}" type="presOf" srcId="{C5224C4F-8C3C-4A31-BDD6-59B6ADF15B86}" destId="{4295E936-1878-4683-880F-619D441310ED}" srcOrd="0" destOrd="0" presId="urn:microsoft.com/office/officeart/2018/5/layout/CenteredIconLabelDescriptionList"/>
    <dgm:cxn modelId="{CBE7999F-A0D2-4076-8E11-A2BC01CAB590}" type="presOf" srcId="{07BE95E1-6AE3-4470-A95F-AA9A1EC4402E}" destId="{9BCD9A75-66BA-4348-83BF-0AD0A4065C69}" srcOrd="0" destOrd="0" presId="urn:microsoft.com/office/officeart/2018/5/layout/CenteredIconLabelDescriptionList"/>
    <dgm:cxn modelId="{104D0FB1-183F-4259-A037-C3260A8558D2}" srcId="{27949F81-32C8-4748-8299-A24A97178D95}" destId="{9E59C9D6-4C73-493B-9F1C-9BBED633EC96}" srcOrd="1" destOrd="0" parTransId="{F8BC62D0-D590-4873-BA19-E3AF126C2263}" sibTransId="{A279261F-6011-43A4-89C3-310288074105}"/>
    <dgm:cxn modelId="{5E5799DE-A04D-4488-8A7B-46D404093EE7}" type="presOf" srcId="{38C71C9C-2932-457C-94C6-F5324FDA0786}" destId="{4295E936-1878-4683-880F-619D441310ED}" srcOrd="0" destOrd="1" presId="urn:microsoft.com/office/officeart/2018/5/layout/CenteredIconLabelDescriptionList"/>
    <dgm:cxn modelId="{64F5EDE1-17CF-4DE7-B8B1-2C945089C41E}" srcId="{07BE95E1-6AE3-4470-A95F-AA9A1EC4402E}" destId="{C5224C4F-8C3C-4A31-BDD6-59B6ADF15B86}" srcOrd="0" destOrd="0" parTransId="{F923EDB6-5986-4EAF-826D-7284347474EE}" sibTransId="{D367DB57-BAA7-44EB-A979-43621528E63E}"/>
    <dgm:cxn modelId="{70E4600D-D3B0-4903-B810-977C0C664ED9}" type="presParOf" srcId="{321AE6F0-CEA3-436E-9BEA-42616759AFBD}" destId="{D02EEBD9-B1D7-4B5A-844D-3E8D6DD7371E}" srcOrd="0" destOrd="0" presId="urn:microsoft.com/office/officeart/2018/5/layout/CenteredIconLabelDescriptionList"/>
    <dgm:cxn modelId="{FDE55192-C66F-46A4-91B6-DFBD350FF89C}" type="presParOf" srcId="{D02EEBD9-B1D7-4B5A-844D-3E8D6DD7371E}" destId="{9D0A7051-FB4C-4A45-847A-E85111129567}" srcOrd="0" destOrd="0" presId="urn:microsoft.com/office/officeart/2018/5/layout/CenteredIconLabelDescriptionList"/>
    <dgm:cxn modelId="{E762446E-E83C-41DE-A7D7-80CE970248C0}" type="presParOf" srcId="{D02EEBD9-B1D7-4B5A-844D-3E8D6DD7371E}" destId="{9323B632-5F0C-4A03-A0E5-D54A7CBF4A3C}" srcOrd="1" destOrd="0" presId="urn:microsoft.com/office/officeart/2018/5/layout/CenteredIconLabelDescriptionList"/>
    <dgm:cxn modelId="{06255AAB-CAC4-42C1-8E5E-9157CCB5FB7B}" type="presParOf" srcId="{D02EEBD9-B1D7-4B5A-844D-3E8D6DD7371E}" destId="{9BCD9A75-66BA-4348-83BF-0AD0A4065C69}" srcOrd="2" destOrd="0" presId="urn:microsoft.com/office/officeart/2018/5/layout/CenteredIconLabelDescriptionList"/>
    <dgm:cxn modelId="{2C530011-1407-430C-B8F8-B2F29733C7BD}" type="presParOf" srcId="{D02EEBD9-B1D7-4B5A-844D-3E8D6DD7371E}" destId="{B2A817E7-E34F-4514-8552-ECE70BB1833D}" srcOrd="3" destOrd="0" presId="urn:microsoft.com/office/officeart/2018/5/layout/CenteredIconLabelDescriptionList"/>
    <dgm:cxn modelId="{1B5CB9D3-F9FE-46FC-B59C-4CAB8805616B}" type="presParOf" srcId="{D02EEBD9-B1D7-4B5A-844D-3E8D6DD7371E}" destId="{4295E936-1878-4683-880F-619D441310ED}" srcOrd="4" destOrd="0" presId="urn:microsoft.com/office/officeart/2018/5/layout/CenteredIconLabelDescriptionList"/>
    <dgm:cxn modelId="{C108CC8E-5405-4D1D-895C-A31BB156067C}" type="presParOf" srcId="{321AE6F0-CEA3-436E-9BEA-42616759AFBD}" destId="{87FDC6F0-A726-486F-BB9B-9BDED266A3C0}" srcOrd="1" destOrd="0" presId="urn:microsoft.com/office/officeart/2018/5/layout/CenteredIconLabelDescriptionList"/>
    <dgm:cxn modelId="{DCC30DFD-0D6D-4B18-9B4B-46E3D51D11BE}" type="presParOf" srcId="{321AE6F0-CEA3-436E-9BEA-42616759AFBD}" destId="{9662639E-E87B-4B2A-98B2-394A71448DBA}" srcOrd="2" destOrd="0" presId="urn:microsoft.com/office/officeart/2018/5/layout/CenteredIconLabelDescriptionList"/>
    <dgm:cxn modelId="{84FA531B-D823-4281-B6E5-D41670F56C1B}" type="presParOf" srcId="{9662639E-E87B-4B2A-98B2-394A71448DBA}" destId="{ECBCA61D-18B4-4AE4-ACFA-B406B5D61EE5}" srcOrd="0" destOrd="0" presId="urn:microsoft.com/office/officeart/2018/5/layout/CenteredIconLabelDescriptionList"/>
    <dgm:cxn modelId="{64321DAC-2E05-4988-97D4-3059A2DD7C8B}" type="presParOf" srcId="{9662639E-E87B-4B2A-98B2-394A71448DBA}" destId="{49ED101C-52B7-49DA-A95E-549641093891}" srcOrd="1" destOrd="0" presId="urn:microsoft.com/office/officeart/2018/5/layout/CenteredIconLabelDescriptionList"/>
    <dgm:cxn modelId="{ADE7357B-8B13-4571-A397-13CDA75D8CAF}" type="presParOf" srcId="{9662639E-E87B-4B2A-98B2-394A71448DBA}" destId="{05F7AB4F-7664-4915-B3CE-BC5178AF6A9E}" srcOrd="2" destOrd="0" presId="urn:microsoft.com/office/officeart/2018/5/layout/CenteredIconLabelDescriptionList"/>
    <dgm:cxn modelId="{23F98B31-A8DE-4B3F-9D75-0028EF0CC267}" type="presParOf" srcId="{9662639E-E87B-4B2A-98B2-394A71448DBA}" destId="{C9D2B297-9DF1-49BD-A9A7-D0C37A6D68C6}" srcOrd="3" destOrd="0" presId="urn:microsoft.com/office/officeart/2018/5/layout/CenteredIconLabelDescriptionList"/>
    <dgm:cxn modelId="{E11381D9-5751-41F7-959B-12AEC3E052CB}" type="presParOf" srcId="{9662639E-E87B-4B2A-98B2-394A71448DBA}" destId="{9FE52A86-DDFF-4B05-AA06-83CD1AB98D43}"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A7051-FB4C-4A45-847A-E85111129567}">
      <dsp:nvSpPr>
        <dsp:cNvPr id="0" name=""/>
        <dsp:cNvSpPr/>
      </dsp:nvSpPr>
      <dsp:spPr>
        <a:xfrm>
          <a:off x="1506599" y="11841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BCD9A75-66BA-4348-83BF-0AD0A4065C69}">
      <dsp:nvSpPr>
        <dsp:cNvPr id="0" name=""/>
        <dsp:cNvSpPr/>
      </dsp:nvSpPr>
      <dsp:spPr>
        <a:xfrm>
          <a:off x="102599" y="177423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kumimoji="1" lang="en-US" sz="3600" b="1" kern="1200"/>
            <a:t>Task 1:</a:t>
          </a:r>
          <a:endParaRPr lang="en-US" sz="3600" kern="1200"/>
        </a:p>
      </dsp:txBody>
      <dsp:txXfrm>
        <a:off x="102599" y="1774231"/>
        <a:ext cx="4320000" cy="648000"/>
      </dsp:txXfrm>
    </dsp:sp>
    <dsp:sp modelId="{4295E936-1878-4683-880F-619D441310ED}">
      <dsp:nvSpPr>
        <dsp:cNvPr id="0" name=""/>
        <dsp:cNvSpPr/>
      </dsp:nvSpPr>
      <dsp:spPr>
        <a:xfrm>
          <a:off x="102599" y="2489123"/>
          <a:ext cx="4320000" cy="973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kumimoji="1" lang="en-US" sz="1700" kern="1200"/>
            <a:t>The</a:t>
          </a:r>
          <a:r>
            <a:rPr kumimoji="1" lang="en-US" sz="1700" b="1" kern="1200"/>
            <a:t> EMA</a:t>
          </a:r>
          <a:r>
            <a:rPr kumimoji="1" lang="en-US" sz="1700" kern="1200"/>
            <a:t> method is more adequate to predict stock price</a:t>
          </a:r>
          <a:endParaRPr lang="en-US" sz="1700" kern="1200"/>
        </a:p>
        <a:p>
          <a:pPr marL="171450" lvl="1" indent="-171450" algn="l" defTabSz="755650">
            <a:lnSpc>
              <a:spcPct val="90000"/>
            </a:lnSpc>
            <a:spcBef>
              <a:spcPct val="0"/>
            </a:spcBef>
            <a:spcAft>
              <a:spcPct val="15000"/>
            </a:spcAft>
            <a:buChar char="•"/>
          </a:pPr>
          <a:r>
            <a:rPr kumimoji="1" lang="en-US" sz="1700" kern="1200"/>
            <a:t>Lower mean absolute error</a:t>
          </a:r>
          <a:endParaRPr lang="en-US" sz="1700" kern="1200"/>
        </a:p>
      </dsp:txBody>
      <dsp:txXfrm>
        <a:off x="102599" y="2489123"/>
        <a:ext cx="4320000" cy="973861"/>
      </dsp:txXfrm>
    </dsp:sp>
    <dsp:sp modelId="{ECBCA61D-18B4-4AE4-ACFA-B406B5D61EE5}">
      <dsp:nvSpPr>
        <dsp:cNvPr id="0" name=""/>
        <dsp:cNvSpPr/>
      </dsp:nvSpPr>
      <dsp:spPr>
        <a:xfrm>
          <a:off x="6582600" y="11841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5F7AB4F-7664-4915-B3CE-BC5178AF6A9E}">
      <dsp:nvSpPr>
        <dsp:cNvPr id="0" name=""/>
        <dsp:cNvSpPr/>
      </dsp:nvSpPr>
      <dsp:spPr>
        <a:xfrm>
          <a:off x="5178600" y="177423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kumimoji="1" lang="en-US" sz="3600" b="1" kern="1200"/>
            <a:t>Task 2:</a:t>
          </a:r>
          <a:endParaRPr lang="en-US" sz="3600" kern="1200"/>
        </a:p>
      </dsp:txBody>
      <dsp:txXfrm>
        <a:off x="5178600" y="1774231"/>
        <a:ext cx="4320000" cy="648000"/>
      </dsp:txXfrm>
    </dsp:sp>
    <dsp:sp modelId="{9FE52A86-DDFF-4B05-AA06-83CD1AB98D43}">
      <dsp:nvSpPr>
        <dsp:cNvPr id="0" name=""/>
        <dsp:cNvSpPr/>
      </dsp:nvSpPr>
      <dsp:spPr>
        <a:xfrm>
          <a:off x="5178600" y="2489123"/>
          <a:ext cx="4320000" cy="973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kumimoji="1" lang="en-US" sz="1700" kern="1200"/>
            <a:t>The </a:t>
          </a:r>
          <a:r>
            <a:rPr kumimoji="1" lang="en-US" sz="1700" b="1" kern="1200"/>
            <a:t>Linear Regression </a:t>
          </a:r>
          <a:r>
            <a:rPr kumimoji="1" lang="en-US" sz="1700" kern="1200"/>
            <a:t>model has the best performance</a:t>
          </a:r>
          <a:endParaRPr lang="en-US" sz="1700" kern="1200"/>
        </a:p>
        <a:p>
          <a:pPr marL="171450" lvl="1" indent="-171450" algn="l" defTabSz="755650">
            <a:lnSpc>
              <a:spcPct val="90000"/>
            </a:lnSpc>
            <a:spcBef>
              <a:spcPct val="0"/>
            </a:spcBef>
            <a:spcAft>
              <a:spcPct val="15000"/>
            </a:spcAft>
            <a:buChar char="•"/>
          </a:pPr>
          <a:r>
            <a:rPr kumimoji="1" lang="en-US" sz="1700" kern="1200"/>
            <a:t>Root mean squared error is the lowest in three models</a:t>
          </a:r>
          <a:endParaRPr lang="en-US" sz="1700" kern="1200"/>
        </a:p>
      </dsp:txBody>
      <dsp:txXfrm>
        <a:off x="5178600" y="2489123"/>
        <a:ext cx="4320000" cy="97386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6572D-6EAC-5F4B-9FEF-244960FA9298}" type="datetimeFigureOut">
              <a:rPr kumimoji="1" lang="zh-CN" altLang="en-US" smtClean="0"/>
              <a:t>2022/3/18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F5A05-B86D-1345-A401-1BE539E43CDB}" type="slidenum">
              <a:rPr kumimoji="1" lang="zh-CN" altLang="en-US" smtClean="0"/>
              <a:t>‹#›</a:t>
            </a:fld>
            <a:endParaRPr kumimoji="1" lang="zh-CN" altLang="en-US"/>
          </a:p>
        </p:txBody>
      </p:sp>
    </p:spTree>
    <p:extLst>
      <p:ext uri="{BB962C8B-B14F-4D97-AF65-F5344CB8AC3E}">
        <p14:creationId xmlns:p14="http://schemas.microsoft.com/office/powerpoint/2010/main" val="3291654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My project is apple stock price prediction</a:t>
            </a:r>
            <a:endParaRPr kumimoji="1" lang="zh-CN" altLang="en-US" dirty="0"/>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1</a:t>
            </a:fld>
            <a:endParaRPr kumimoji="1" lang="zh-CN" altLang="en-US"/>
          </a:p>
        </p:txBody>
      </p:sp>
    </p:spTree>
    <p:extLst>
      <p:ext uri="{BB962C8B-B14F-4D97-AF65-F5344CB8AC3E}">
        <p14:creationId xmlns:p14="http://schemas.microsoft.com/office/powerpoint/2010/main" val="38657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result of task one and task two</a:t>
            </a:r>
          </a:p>
          <a:p>
            <a:pPr marL="228600" indent="-228600">
              <a:buAutoNum type="arabicPeriod"/>
            </a:pPr>
            <a:r>
              <a:rPr lang="en-US" altLang="zh-CN" sz="1200" b="0" i="0" u="none" strike="noStrike" kern="1200" dirty="0">
                <a:solidFill>
                  <a:schemeClr val="tx1"/>
                </a:solidFill>
                <a:effectLst/>
                <a:latin typeface="+mn-lt"/>
                <a:ea typeface="+mn-ea"/>
                <a:cs typeface="+mn-cs"/>
              </a:rPr>
              <a:t>For the first task, Based on linear regression model analysis, I found out the mean absolute error of EMA is lower than SMA's, and It means that EMA method is more adequate to predict stock price.</a:t>
            </a:r>
          </a:p>
          <a:p>
            <a:pPr marL="228600" indent="-228600">
              <a:buAutoNum type="arabicPeriod"/>
            </a:pPr>
            <a:r>
              <a:rPr lang="en-US" altLang="zh-CN" sz="1200" b="0" i="0" u="none" strike="noStrike" kern="1200" dirty="0">
                <a:solidFill>
                  <a:schemeClr val="tx1"/>
                </a:solidFill>
                <a:effectLst/>
                <a:latin typeface="+mn-lt"/>
                <a:ea typeface="+mn-ea"/>
                <a:cs typeface="+mn-cs"/>
              </a:rPr>
              <a:t>For the second task, Based on Task 1 analysis result, I applied EMA as feature into models.</a:t>
            </a:r>
          </a:p>
          <a:p>
            <a:r>
              <a:rPr lang="en-US" altLang="zh-CN" sz="1200" b="0" i="0" u="none" strike="noStrike" kern="1200" dirty="0">
                <a:solidFill>
                  <a:schemeClr val="tx1"/>
                </a:solidFill>
                <a:effectLst/>
                <a:latin typeface="+mn-lt"/>
                <a:ea typeface="+mn-ea"/>
                <a:cs typeface="+mn-cs"/>
              </a:rPr>
              <a:t>Compared with three models' error analysis results, the Linear Regression model has the best performance, because its root mean squared error is the lowest among three models.</a:t>
            </a:r>
          </a:p>
          <a:p>
            <a:endParaRPr kumimoji="1" lang="zh-CN" altLang="en-US" dirty="0"/>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10</a:t>
            </a:fld>
            <a:endParaRPr kumimoji="1" lang="zh-CN" altLang="en-US"/>
          </a:p>
        </p:txBody>
      </p:sp>
    </p:spTree>
    <p:extLst>
      <p:ext uri="{BB962C8B-B14F-4D97-AF65-F5344CB8AC3E}">
        <p14:creationId xmlns:p14="http://schemas.microsoft.com/office/powerpoint/2010/main" val="323764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project has two tasks</a:t>
            </a:r>
          </a:p>
          <a:p>
            <a:r>
              <a:rPr kumimoji="1" lang="en-US" altLang="zh-CN" dirty="0"/>
              <a:t>the first task is...</a:t>
            </a:r>
          </a:p>
          <a:p>
            <a:r>
              <a:rPr kumimoji="1" lang="en-US" altLang="zh-CN" dirty="0"/>
              <a:t>the model </a:t>
            </a:r>
            <a:r>
              <a:rPr kumimoji="1" lang="en-US" altLang="zh-CN" dirty="0" err="1"/>
              <a:t>i</a:t>
            </a:r>
            <a:r>
              <a:rPr kumimoji="1" lang="en-US" altLang="zh-CN" dirty="0"/>
              <a:t> applied are linear ridge and lasso regression</a:t>
            </a:r>
          </a:p>
          <a:p>
            <a:endParaRPr kumimoji="1" lang="en-US" altLang="zh-CN" dirty="0"/>
          </a:p>
          <a:p>
            <a:r>
              <a:rPr kumimoji="1" lang="en-US" altLang="zh-CN" dirty="0"/>
              <a:t>the second task is ...</a:t>
            </a:r>
          </a:p>
          <a:p>
            <a:r>
              <a:rPr kumimoji="1" lang="en-US" altLang="zh-CN" dirty="0"/>
              <a:t>I applied linear regression, prophet and long short term memory models</a:t>
            </a:r>
          </a:p>
          <a:p>
            <a:endParaRPr kumimoji="1" lang="en-US" altLang="zh-CN" dirty="0"/>
          </a:p>
          <a:p>
            <a:r>
              <a:rPr kumimoji="1" lang="en-US" altLang="zh-CN" dirty="0"/>
              <a:t>and here is the citation of the research paper</a:t>
            </a:r>
            <a:endParaRPr kumimoji="1" lang="zh-CN" altLang="en-US" dirty="0"/>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2</a:t>
            </a:fld>
            <a:endParaRPr kumimoji="1" lang="zh-CN" altLang="en-US"/>
          </a:p>
        </p:txBody>
      </p:sp>
    </p:spTree>
    <p:extLst>
      <p:ext uri="{BB962C8B-B14F-4D97-AF65-F5344CB8AC3E}">
        <p14:creationId xmlns:p14="http://schemas.microsoft.com/office/powerpoint/2010/main" val="387321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After cleaning dataset, it contains 2823 rows and 15 columns. The data size is 42,345.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And, I </a:t>
            </a:r>
            <a:r>
              <a:rPr lang="en-US" altLang="zh-CN" sz="1200" kern="1200" dirty="0" err="1">
                <a:solidFill>
                  <a:schemeClr val="tx1"/>
                </a:solidFill>
                <a:effectLst/>
                <a:latin typeface="+mn-lt"/>
                <a:ea typeface="+mn-ea"/>
                <a:cs typeface="+mn-cs"/>
              </a:rPr>
              <a:t>splited</a:t>
            </a:r>
            <a:r>
              <a:rPr lang="en-US" altLang="zh-CN" sz="1200" kern="1200" dirty="0">
                <a:solidFill>
                  <a:schemeClr val="tx1"/>
                </a:solidFill>
                <a:effectLst/>
                <a:latin typeface="+mn-lt"/>
                <a:ea typeface="+mn-ea"/>
                <a:cs typeface="+mn-cs"/>
              </a:rPr>
              <a:t> data into 70% training and 30% testing in every models </a:t>
            </a:r>
          </a:p>
          <a:p>
            <a:endParaRPr kumimoji="1" lang="en-US" altLang="zh-CN" dirty="0"/>
          </a:p>
          <a:p>
            <a:r>
              <a:rPr lang="en-US" altLang="zh-CN" sz="1200" kern="1200" dirty="0">
                <a:solidFill>
                  <a:schemeClr val="tx1"/>
                </a:solidFill>
                <a:effectLst/>
                <a:latin typeface="+mn-lt"/>
                <a:ea typeface="+mn-ea"/>
                <a:cs typeface="+mn-cs"/>
              </a:rPr>
              <a:t>in the data analysis, </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 will use 15 features. and all of 15 features are numerical.</a:t>
            </a:r>
          </a:p>
          <a:p>
            <a:endParaRPr lang="en-US" altLang="zh-CN" sz="1200" kern="1200" dirty="0">
              <a:solidFill>
                <a:schemeClr val="tx1"/>
              </a:solidFill>
              <a:effectLst/>
              <a:latin typeface="+mn-lt"/>
              <a:ea typeface="+mn-ea"/>
              <a:cs typeface="+mn-cs"/>
            </a:endParaRPr>
          </a:p>
          <a:p>
            <a:r>
              <a:rPr kumimoji="1" lang="en-US" altLang="zh-CN" dirty="0"/>
              <a:t>For data preprocessing part, I applied minmax scaler</a:t>
            </a:r>
            <a:endParaRPr kumimoji="1" lang="zh-CN" altLang="en-US" dirty="0"/>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3</a:t>
            </a:fld>
            <a:endParaRPr kumimoji="1" lang="zh-CN" altLang="en-US"/>
          </a:p>
        </p:txBody>
      </p:sp>
    </p:spTree>
    <p:extLst>
      <p:ext uri="{BB962C8B-B14F-4D97-AF65-F5344CB8AC3E}">
        <p14:creationId xmlns:p14="http://schemas.microsoft.com/office/powerpoint/2010/main" val="130907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for the first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鼠标</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i</a:t>
            </a:r>
            <a:r>
              <a:rPr kumimoji="1" lang="en-US" altLang="zh-CN" dirty="0"/>
              <a:t> adjust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when analyzing SMA, </a:t>
            </a:r>
            <a:r>
              <a:rPr kumimoji="1" lang="en-US" altLang="zh-CN" dirty="0" err="1"/>
              <a:t>i</a:t>
            </a:r>
            <a:r>
              <a:rPr kumimoji="1" lang="en-US" altLang="zh-CN" dirty="0"/>
              <a:t> use sma_2, sma_50 and sma_200 as the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when analyzing EMA, </a:t>
            </a:r>
            <a:r>
              <a:rPr kumimoji="1" lang="en-US" altLang="zh-CN" dirty="0" err="1"/>
              <a:t>i</a:t>
            </a:r>
            <a:r>
              <a:rPr kumimoji="1" lang="en-US" altLang="zh-CN" dirty="0"/>
              <a:t> use ema_2, ema_50 and ema_200 as the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鼠标</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鼠标</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for model selection, </a:t>
            </a:r>
            <a:r>
              <a:rPr kumimoji="1" lang="en-US" altLang="zh-CN" dirty="0" err="1"/>
              <a:t>i</a:t>
            </a:r>
            <a:r>
              <a:rPr kumimoji="1" lang="en-US" altLang="zh-CN" dirty="0"/>
              <a:t> compared score of 3 models, and </a:t>
            </a:r>
            <a:r>
              <a:rPr kumimoji="1" lang="en-US" altLang="zh-CN" dirty="0" err="1"/>
              <a:t>i</a:t>
            </a:r>
            <a:r>
              <a:rPr kumimoji="1" lang="en-US" altLang="zh-CN" dirty="0"/>
              <a:t> found out Linear reg has the highest score, so </a:t>
            </a:r>
            <a:r>
              <a:rPr kumimoji="1" lang="en-US" altLang="zh-CN" dirty="0" err="1"/>
              <a:t>i</a:t>
            </a:r>
            <a:r>
              <a:rPr kumimoji="1" lang="en-US" altLang="zh-CN" dirty="0"/>
              <a:t> decide to use linear reg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after model training, </a:t>
            </a:r>
            <a:r>
              <a:rPr kumimoji="1" lang="en-US" altLang="zh-CN" dirty="0" err="1"/>
              <a:t>i</a:t>
            </a:r>
            <a:r>
              <a:rPr kumimoji="1" lang="en-US" altLang="zh-CN" dirty="0"/>
              <a:t> create error analysis </a:t>
            </a:r>
            <a:r>
              <a:rPr kumimoji="1" lang="zh-CN" altLang="en-US" dirty="0"/>
              <a:t>鼠标</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compared error analysis of SMA and EMA, The mean absolute error of EMA is lower than SMA’s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so, </a:t>
            </a:r>
            <a:r>
              <a:rPr kumimoji="1" lang="en-US" altLang="zh-CN" dirty="0" err="1"/>
              <a:t>i</a:t>
            </a:r>
            <a:r>
              <a:rPr kumimoji="1" lang="en-US" altLang="zh-CN" dirty="0"/>
              <a:t> will use EMA in the stock price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4</a:t>
            </a:fld>
            <a:endParaRPr kumimoji="1" lang="zh-CN" altLang="en-US"/>
          </a:p>
        </p:txBody>
      </p:sp>
    </p:spTree>
    <p:extLst>
      <p:ext uri="{BB962C8B-B14F-4D97-AF65-F5344CB8AC3E}">
        <p14:creationId xmlns:p14="http://schemas.microsoft.com/office/powerpoint/2010/main" val="390361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second task</a:t>
            </a:r>
          </a:p>
          <a:p>
            <a:endParaRPr kumimoji="1" lang="en-US" altLang="zh-CN" dirty="0"/>
          </a:p>
          <a:p>
            <a:r>
              <a:rPr kumimoji="1" lang="en-US" altLang="zh-CN" dirty="0"/>
              <a:t>the first model </a:t>
            </a:r>
            <a:r>
              <a:rPr kumimoji="1" lang="en-US" altLang="zh-CN" dirty="0" err="1"/>
              <a:t>i</a:t>
            </a:r>
            <a:r>
              <a:rPr kumimoji="1" lang="en-US" altLang="zh-CN" dirty="0"/>
              <a:t> applied is Linear reg</a:t>
            </a:r>
          </a:p>
          <a:p>
            <a:endParaRPr kumimoji="1" lang="en-US" altLang="zh-CN" dirty="0"/>
          </a:p>
          <a:p>
            <a:r>
              <a:rPr kumimoji="1" lang="en-US" altLang="zh-CN" dirty="0" err="1"/>
              <a:t>i</a:t>
            </a:r>
            <a:r>
              <a:rPr kumimoji="1" lang="en-US" altLang="zh-CN" dirty="0"/>
              <a:t> adjust features based on first task analysis result</a:t>
            </a:r>
          </a:p>
          <a:p>
            <a:r>
              <a:rPr kumimoji="1" lang="en-US" altLang="zh-CN" dirty="0" err="1"/>
              <a:t>i</a:t>
            </a:r>
            <a:r>
              <a:rPr kumimoji="1" lang="en-US" altLang="zh-CN" dirty="0"/>
              <a:t> use ... as </a:t>
            </a:r>
            <a:r>
              <a:rPr kumimoji="1" lang="en-US" altLang="zh-CN" dirty="0" err="1"/>
              <a:t>festures</a:t>
            </a:r>
            <a:r>
              <a:rPr kumimoji="1" lang="en-US" altLang="zh-CN" dirty="0"/>
              <a:t> </a:t>
            </a:r>
          </a:p>
          <a:p>
            <a:r>
              <a:rPr kumimoji="1" lang="zh-CN" altLang="en-US" dirty="0"/>
              <a:t>鼠标</a:t>
            </a:r>
            <a:endParaRPr kumimoji="1" lang="en-US" altLang="zh-CN" dirty="0"/>
          </a:p>
          <a:p>
            <a:r>
              <a:rPr kumimoji="1" lang="zh-CN" altLang="en-US" dirty="0"/>
              <a:t>鼠标</a:t>
            </a:r>
            <a:endParaRPr kumimoji="1" lang="en-US" altLang="zh-CN" dirty="0"/>
          </a:p>
          <a:p>
            <a:r>
              <a:rPr kumimoji="1" lang="en-US" altLang="zh-CN" dirty="0"/>
              <a:t>and</a:t>
            </a:r>
            <a:r>
              <a:rPr kumimoji="1" lang="zh-CN" altLang="en-US" dirty="0"/>
              <a:t> </a:t>
            </a:r>
            <a:r>
              <a:rPr kumimoji="1" lang="en-US" altLang="zh-CN" dirty="0"/>
              <a:t>then</a:t>
            </a:r>
            <a:r>
              <a:rPr kumimoji="1" lang="zh-CN" altLang="en-US" dirty="0"/>
              <a:t> </a:t>
            </a:r>
            <a:r>
              <a:rPr kumimoji="1" lang="en-US" altLang="zh-CN" dirty="0" err="1"/>
              <a:t>i</a:t>
            </a:r>
            <a:r>
              <a:rPr kumimoji="1" lang="zh-CN" altLang="en-US" dirty="0"/>
              <a:t> </a:t>
            </a:r>
            <a:r>
              <a:rPr kumimoji="1" lang="en-US" altLang="zh-CN" dirty="0"/>
              <a:t>did</a:t>
            </a:r>
            <a:r>
              <a:rPr kumimoji="1" lang="zh-CN" altLang="en-US" dirty="0"/>
              <a:t> </a:t>
            </a:r>
            <a:r>
              <a:rPr kumimoji="1" lang="en-US" altLang="zh-CN" dirty="0"/>
              <a:t>stock</a:t>
            </a:r>
            <a:r>
              <a:rPr kumimoji="1" lang="zh-CN" altLang="en-US" dirty="0"/>
              <a:t> </a:t>
            </a:r>
            <a:r>
              <a:rPr kumimoji="1" lang="en-US" altLang="zh-CN" dirty="0"/>
              <a:t>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鼠标</a:t>
            </a:r>
            <a:endParaRPr kumimoji="1" lang="en-US" altLang="zh-CN" dirty="0"/>
          </a:p>
          <a:p>
            <a:endParaRPr kumimoji="1" lang="en-US" altLang="zh-CN" dirty="0"/>
          </a:p>
          <a:p>
            <a:r>
              <a:rPr kumimoji="1" lang="en-US" altLang="zh-CN" dirty="0"/>
              <a:t>also</a:t>
            </a:r>
            <a:r>
              <a:rPr kumimoji="1" lang="zh-CN" altLang="en-US" dirty="0"/>
              <a:t> </a:t>
            </a:r>
            <a:r>
              <a:rPr kumimoji="1" lang="en-US" altLang="zh-CN" dirty="0" err="1"/>
              <a:t>i</a:t>
            </a:r>
            <a:r>
              <a:rPr kumimoji="1" lang="zh-CN" altLang="en-US" dirty="0"/>
              <a:t> </a:t>
            </a:r>
            <a:r>
              <a:rPr kumimoji="1" lang="en-US" altLang="zh-CN" dirty="0"/>
              <a:t>create</a:t>
            </a:r>
            <a:r>
              <a:rPr kumimoji="1" lang="zh-CN" altLang="en-US" dirty="0"/>
              <a:t> </a:t>
            </a:r>
            <a:r>
              <a:rPr kumimoji="1" lang="en-US" altLang="zh-CN" dirty="0"/>
              <a:t>error</a:t>
            </a:r>
            <a:r>
              <a:rPr kumimoji="1" lang="zh-CN" altLang="en-US" dirty="0"/>
              <a:t> </a:t>
            </a:r>
            <a:r>
              <a:rPr kumimoji="1" lang="en-US" altLang="zh-CN" dirty="0"/>
              <a:t>analysis</a:t>
            </a:r>
            <a:endParaRPr kumimoji="1" lang="zh-CN" altLang="en-US" dirty="0"/>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5</a:t>
            </a:fld>
            <a:endParaRPr kumimoji="1" lang="zh-CN" altLang="en-US"/>
          </a:p>
        </p:txBody>
      </p:sp>
    </p:spTree>
    <p:extLst>
      <p:ext uri="{BB962C8B-B14F-4D97-AF65-F5344CB8AC3E}">
        <p14:creationId xmlns:p14="http://schemas.microsoft.com/office/powerpoint/2010/main" val="2364122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second task</a:t>
            </a:r>
          </a:p>
          <a:p>
            <a:endParaRPr kumimoji="1" lang="en-US" altLang="zh-CN" dirty="0"/>
          </a:p>
          <a:p>
            <a:r>
              <a:rPr kumimoji="1" lang="en-US" altLang="zh-CN" dirty="0"/>
              <a:t>the second model </a:t>
            </a:r>
            <a:r>
              <a:rPr kumimoji="1" lang="en-US" altLang="zh-CN" dirty="0" err="1"/>
              <a:t>i</a:t>
            </a:r>
            <a:r>
              <a:rPr kumimoji="1" lang="en-US" altLang="zh-CN" dirty="0"/>
              <a:t> applied is </a:t>
            </a:r>
            <a:r>
              <a:rPr kumimoji="1" lang="en-US" altLang="zh-CN" dirty="0" err="1"/>
              <a:t>Porphet</a:t>
            </a:r>
            <a:r>
              <a:rPr kumimoji="1" lang="en-US" altLang="zh-CN" dirty="0"/>
              <a:t> model</a:t>
            </a:r>
          </a:p>
          <a:p>
            <a:endParaRPr kumimoji="1" lang="en-US" altLang="zh-CN" dirty="0"/>
          </a:p>
          <a:p>
            <a:r>
              <a:rPr kumimoji="1" lang="en-US" altLang="zh-CN" dirty="0" err="1"/>
              <a:t>i</a:t>
            </a:r>
            <a:r>
              <a:rPr kumimoji="1" lang="en-US" altLang="zh-CN" dirty="0"/>
              <a:t> adjust features based on previous task analysis result</a:t>
            </a:r>
          </a:p>
          <a:p>
            <a:r>
              <a:rPr kumimoji="1" lang="en-US" altLang="zh-CN" dirty="0" err="1"/>
              <a:t>i</a:t>
            </a:r>
            <a:r>
              <a:rPr kumimoji="1" lang="en-US" altLang="zh-CN" dirty="0"/>
              <a:t> use ... as </a:t>
            </a:r>
            <a:r>
              <a:rPr kumimoji="1" lang="en-US" altLang="zh-CN" dirty="0" err="1"/>
              <a:t>festures</a:t>
            </a:r>
            <a:r>
              <a:rPr kumimoji="1" lang="en-US" altLang="zh-CN" dirty="0"/>
              <a:t> </a:t>
            </a:r>
          </a:p>
          <a:p>
            <a:endParaRPr kumimoji="1" lang="en-US" altLang="zh-CN" dirty="0"/>
          </a:p>
          <a:p>
            <a:r>
              <a:rPr kumimoji="1" lang="en-US" altLang="zh-CN" dirty="0"/>
              <a:t>and</a:t>
            </a:r>
            <a:r>
              <a:rPr kumimoji="1" lang="zh-CN" altLang="en-US" dirty="0"/>
              <a:t> </a:t>
            </a:r>
            <a:r>
              <a:rPr kumimoji="1" lang="en-US" altLang="zh-CN" dirty="0"/>
              <a:t>then</a:t>
            </a:r>
            <a:r>
              <a:rPr kumimoji="1" lang="zh-CN" altLang="en-US" dirty="0"/>
              <a:t> </a:t>
            </a:r>
            <a:r>
              <a:rPr kumimoji="1" lang="en-US" altLang="zh-CN" dirty="0" err="1"/>
              <a:t>i</a:t>
            </a:r>
            <a:r>
              <a:rPr kumimoji="1" lang="zh-CN" altLang="en-US" dirty="0"/>
              <a:t> </a:t>
            </a:r>
            <a:r>
              <a:rPr kumimoji="1" lang="en-US" altLang="zh-CN" dirty="0"/>
              <a:t>did</a:t>
            </a:r>
            <a:r>
              <a:rPr kumimoji="1" lang="zh-CN" altLang="en-US" dirty="0"/>
              <a:t> </a:t>
            </a:r>
            <a:r>
              <a:rPr kumimoji="1" lang="en-US" altLang="zh-CN" dirty="0"/>
              <a:t>stock</a:t>
            </a:r>
            <a:r>
              <a:rPr kumimoji="1" lang="zh-CN" altLang="en-US" dirty="0"/>
              <a:t> </a:t>
            </a:r>
            <a:r>
              <a:rPr kumimoji="1" lang="en-US" altLang="zh-CN" dirty="0"/>
              <a:t>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鼠标</a:t>
            </a:r>
            <a:endParaRPr kumimoji="1" lang="en-US" altLang="zh-CN" dirty="0"/>
          </a:p>
          <a:p>
            <a:endParaRPr kumimoji="1" lang="en-US" altLang="zh-CN" dirty="0"/>
          </a:p>
          <a:p>
            <a:r>
              <a:rPr kumimoji="1" lang="en-US" altLang="zh-CN" dirty="0"/>
              <a:t>also</a:t>
            </a:r>
            <a:r>
              <a:rPr kumimoji="1" lang="zh-CN" altLang="en-US" dirty="0"/>
              <a:t> </a:t>
            </a:r>
            <a:r>
              <a:rPr kumimoji="1" lang="en-US" altLang="zh-CN" dirty="0" err="1"/>
              <a:t>i</a:t>
            </a:r>
            <a:r>
              <a:rPr kumimoji="1" lang="zh-CN" altLang="en-US" dirty="0"/>
              <a:t> </a:t>
            </a:r>
            <a:r>
              <a:rPr kumimoji="1" lang="en-US" altLang="zh-CN" dirty="0"/>
              <a:t>create</a:t>
            </a:r>
            <a:r>
              <a:rPr kumimoji="1" lang="zh-CN" altLang="en-US" dirty="0"/>
              <a:t> </a:t>
            </a:r>
            <a:r>
              <a:rPr kumimoji="1" lang="en-US" altLang="zh-CN" dirty="0"/>
              <a:t>error</a:t>
            </a:r>
            <a:r>
              <a:rPr kumimoji="1" lang="zh-CN" altLang="en-US" dirty="0"/>
              <a:t> </a:t>
            </a:r>
            <a:r>
              <a:rPr kumimoji="1" lang="en-US" altLang="zh-CN" dirty="0"/>
              <a:t>analysis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6</a:t>
            </a:fld>
            <a:endParaRPr kumimoji="1" lang="zh-CN" altLang="en-US"/>
          </a:p>
        </p:txBody>
      </p:sp>
    </p:spTree>
    <p:extLst>
      <p:ext uri="{BB962C8B-B14F-4D97-AF65-F5344CB8AC3E}">
        <p14:creationId xmlns:p14="http://schemas.microsoft.com/office/powerpoint/2010/main" val="177643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second task</a:t>
            </a:r>
          </a:p>
          <a:p>
            <a:endParaRPr kumimoji="1" lang="en-US" altLang="zh-CN" dirty="0"/>
          </a:p>
          <a:p>
            <a:r>
              <a:rPr kumimoji="1" lang="en-US" altLang="zh-CN" dirty="0"/>
              <a:t>the last model </a:t>
            </a:r>
            <a:r>
              <a:rPr kumimoji="1" lang="en-US" altLang="zh-CN" dirty="0" err="1"/>
              <a:t>i</a:t>
            </a:r>
            <a:r>
              <a:rPr kumimoji="1" lang="en-US" altLang="zh-CN" dirty="0"/>
              <a:t> applied is long short term memory model</a:t>
            </a:r>
          </a:p>
          <a:p>
            <a:endParaRPr kumimoji="1" lang="en-US" altLang="zh-CN" dirty="0"/>
          </a:p>
          <a:p>
            <a:r>
              <a:rPr kumimoji="1" lang="en-US" altLang="zh-CN" dirty="0" err="1"/>
              <a:t>i</a:t>
            </a:r>
            <a:r>
              <a:rPr kumimoji="1" lang="en-US" altLang="zh-CN" dirty="0"/>
              <a:t> also adjust features based on first task analysis result</a:t>
            </a:r>
          </a:p>
          <a:p>
            <a:r>
              <a:rPr kumimoji="1" lang="en-US" altLang="zh-CN" dirty="0" err="1"/>
              <a:t>i</a:t>
            </a:r>
            <a:r>
              <a:rPr kumimoji="1" lang="en-US" altLang="zh-CN" dirty="0"/>
              <a:t> use ... as </a:t>
            </a:r>
            <a:r>
              <a:rPr kumimoji="1" lang="en-US" altLang="zh-CN" dirty="0" err="1"/>
              <a:t>festures</a:t>
            </a:r>
            <a:r>
              <a:rPr kumimoji="1" lang="en-US" altLang="zh-CN" dirty="0"/>
              <a:t> </a:t>
            </a:r>
          </a:p>
          <a:p>
            <a:endParaRPr kumimoji="1" lang="en-US" altLang="zh-CN" dirty="0"/>
          </a:p>
          <a:p>
            <a:r>
              <a:rPr kumimoji="1" lang="en-US" altLang="zh-CN" dirty="0"/>
              <a:t>and</a:t>
            </a:r>
            <a:r>
              <a:rPr kumimoji="1" lang="zh-CN" altLang="en-US" dirty="0"/>
              <a:t> </a:t>
            </a:r>
            <a:r>
              <a:rPr kumimoji="1" lang="en-US" altLang="zh-CN" dirty="0"/>
              <a:t>then</a:t>
            </a:r>
            <a:r>
              <a:rPr kumimoji="1" lang="zh-CN" altLang="en-US" dirty="0"/>
              <a:t> </a:t>
            </a:r>
            <a:r>
              <a:rPr kumimoji="1" lang="en-US" altLang="zh-CN" dirty="0" err="1"/>
              <a:t>i</a:t>
            </a:r>
            <a:r>
              <a:rPr kumimoji="1" lang="zh-CN" altLang="en-US" dirty="0"/>
              <a:t> </a:t>
            </a:r>
            <a:r>
              <a:rPr kumimoji="1" lang="en-US" altLang="zh-CN" dirty="0"/>
              <a:t>did</a:t>
            </a:r>
            <a:r>
              <a:rPr kumimoji="1" lang="zh-CN" altLang="en-US" dirty="0"/>
              <a:t> </a:t>
            </a:r>
            <a:r>
              <a:rPr kumimoji="1" lang="en-US" altLang="zh-CN" dirty="0"/>
              <a:t>stock</a:t>
            </a:r>
            <a:r>
              <a:rPr kumimoji="1" lang="zh-CN" altLang="en-US" dirty="0"/>
              <a:t> </a:t>
            </a:r>
            <a:r>
              <a:rPr kumimoji="1" lang="en-US" altLang="zh-CN" dirty="0"/>
              <a:t>prediction and create</a:t>
            </a:r>
            <a:r>
              <a:rPr kumimoji="1" lang="zh-CN" altLang="en-US" dirty="0"/>
              <a:t> </a:t>
            </a:r>
            <a:r>
              <a:rPr kumimoji="1" lang="en-US" altLang="zh-CN" dirty="0"/>
              <a:t>error</a:t>
            </a:r>
            <a:r>
              <a:rPr kumimoji="1" lang="zh-CN" altLang="en-US" dirty="0"/>
              <a:t> </a:t>
            </a:r>
            <a:r>
              <a:rPr kumimoji="1" lang="en-US" altLang="zh-CN" dirty="0"/>
              <a:t>analysis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7</a:t>
            </a:fld>
            <a:endParaRPr kumimoji="1" lang="zh-CN" altLang="en-US"/>
          </a:p>
        </p:txBody>
      </p:sp>
    </p:spTree>
    <p:extLst>
      <p:ext uri="{BB962C8B-B14F-4D97-AF65-F5344CB8AC3E}">
        <p14:creationId xmlns:p14="http://schemas.microsoft.com/office/powerpoint/2010/main" val="3864840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data </a:t>
            </a:r>
            <a:r>
              <a:rPr kumimoji="1" lang="en-US" altLang="zh-CN" dirty="0" err="1"/>
              <a:t>visualizaion</a:t>
            </a:r>
            <a:r>
              <a:rPr kumimoji="1" lang="en-US" altLang="zh-CN" dirty="0"/>
              <a:t> </a:t>
            </a:r>
          </a:p>
          <a:p>
            <a:r>
              <a:rPr kumimoji="1" lang="en-US" altLang="zh-CN" dirty="0" err="1"/>
              <a:t>i</a:t>
            </a:r>
            <a:r>
              <a:rPr kumimoji="1" lang="en-US" altLang="zh-CN" dirty="0"/>
              <a:t> plot prediction charts for each model</a:t>
            </a:r>
          </a:p>
          <a:p>
            <a:r>
              <a:rPr kumimoji="1" lang="en-US" altLang="zh-CN" dirty="0"/>
              <a:t>so we can</a:t>
            </a:r>
            <a:r>
              <a:rPr kumimoji="1" lang="zh-CN" altLang="en-US" dirty="0"/>
              <a:t> </a:t>
            </a:r>
            <a:r>
              <a:rPr kumimoji="1" lang="en-US" altLang="zh-CN" dirty="0"/>
              <a:t>have</a:t>
            </a:r>
            <a:r>
              <a:rPr kumimoji="1" lang="zh-CN" altLang="en-US" dirty="0"/>
              <a:t> </a:t>
            </a:r>
            <a:r>
              <a:rPr kumimoji="1" lang="en-US" altLang="zh-CN" dirty="0"/>
              <a:t>a </a:t>
            </a:r>
            <a:r>
              <a:rPr lang="en-US" altLang="zh-CN" sz="1200" b="0" i="0" u="none" strike="noStrike" kern="1200" dirty="0">
                <a:solidFill>
                  <a:schemeClr val="tx1"/>
                </a:solidFill>
                <a:effectLst/>
                <a:latin typeface="+mn-lt"/>
                <a:ea typeface="+mn-ea"/>
                <a:cs typeface="+mn-cs"/>
              </a:rPr>
              <a:t>remarkable insight</a:t>
            </a:r>
            <a:r>
              <a:rPr kumimoji="1" lang="en-US" altLang="zh-CN" dirty="0"/>
              <a:t> for</a:t>
            </a:r>
            <a:r>
              <a:rPr kumimoji="1" lang="zh-CN" altLang="en-US" dirty="0"/>
              <a:t> </a:t>
            </a:r>
            <a:r>
              <a:rPr kumimoji="1" lang="en-US" altLang="zh-CN" dirty="0"/>
              <a:t>those</a:t>
            </a:r>
            <a:r>
              <a:rPr kumimoji="1" lang="zh-CN" altLang="en-US" dirty="0"/>
              <a:t> </a:t>
            </a:r>
            <a:r>
              <a:rPr kumimoji="1" lang="en-US" altLang="zh-CN" dirty="0"/>
              <a:t>three</a:t>
            </a:r>
            <a:r>
              <a:rPr kumimoji="1" lang="zh-CN" altLang="en-US" dirty="0"/>
              <a:t> </a:t>
            </a:r>
            <a:r>
              <a:rPr kumimoji="1" lang="en-US" altLang="zh-CN" dirty="0"/>
              <a:t>models</a:t>
            </a:r>
            <a:endParaRPr kumimoji="1" lang="zh-CN" altLang="en-US" dirty="0"/>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8</a:t>
            </a:fld>
            <a:endParaRPr kumimoji="1" lang="zh-CN" altLang="en-US"/>
          </a:p>
        </p:txBody>
      </p:sp>
    </p:spTree>
    <p:extLst>
      <p:ext uri="{BB962C8B-B14F-4D97-AF65-F5344CB8AC3E}">
        <p14:creationId xmlns:p14="http://schemas.microsoft.com/office/powerpoint/2010/main" val="401342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dirty="0"/>
              <a:t>to</a:t>
            </a:r>
            <a:r>
              <a:rPr lang="zh-CN" altLang="en-US" dirty="0"/>
              <a:t> </a:t>
            </a:r>
            <a:r>
              <a:rPr lang="en-US" altLang="zh-CN" dirty="0"/>
              <a:t>analyze</a:t>
            </a:r>
            <a:r>
              <a:rPr lang="zh-CN" altLang="en-US" dirty="0"/>
              <a:t> </a:t>
            </a:r>
            <a:r>
              <a:rPr lang="en-US" altLang="zh-CN" dirty="0"/>
              <a:t>model</a:t>
            </a:r>
            <a:r>
              <a:rPr lang="zh-CN" altLang="en-US" dirty="0"/>
              <a:t> </a:t>
            </a:r>
            <a:r>
              <a:rPr lang="en-US" altLang="zh-CN" dirty="0"/>
              <a:t>performance,</a:t>
            </a:r>
            <a:r>
              <a:rPr lang="zh-CN" altLang="en-US" dirty="0"/>
              <a:t> </a:t>
            </a:r>
            <a:r>
              <a:rPr lang="en-US" altLang="zh-CN" dirty="0" err="1"/>
              <a:t>i</a:t>
            </a:r>
            <a:r>
              <a:rPr lang="zh-CN" altLang="en-US" dirty="0"/>
              <a:t> </a:t>
            </a:r>
            <a:r>
              <a:rPr lang="en-US" altLang="zh-CN" dirty="0"/>
              <a:t>compared</a:t>
            </a:r>
            <a:r>
              <a:rPr lang="zh-CN" altLang="en-US" dirty="0"/>
              <a:t> </a:t>
            </a:r>
            <a:r>
              <a:rPr lang="en-US" altLang="zh-CN" dirty="0"/>
              <a:t>error</a:t>
            </a:r>
            <a:r>
              <a:rPr lang="zh-CN" altLang="en-US" dirty="0"/>
              <a:t> </a:t>
            </a:r>
            <a:r>
              <a:rPr lang="en-US" altLang="zh-CN" dirty="0"/>
              <a:t>analysis</a:t>
            </a:r>
            <a:r>
              <a:rPr lang="zh-CN" altLang="en-US" dirty="0"/>
              <a:t> </a:t>
            </a:r>
            <a:r>
              <a:rPr lang="en-US" altLang="zh-CN" dirty="0"/>
              <a:t>for</a:t>
            </a:r>
            <a:r>
              <a:rPr lang="zh-CN" altLang="en-US" dirty="0"/>
              <a:t> </a:t>
            </a:r>
            <a:r>
              <a:rPr lang="en-US" altLang="zh-CN" dirty="0"/>
              <a:t>three</a:t>
            </a:r>
            <a:r>
              <a:rPr lang="zh-CN" altLang="en-US" dirty="0"/>
              <a:t> </a:t>
            </a:r>
            <a:r>
              <a:rPr lang="en-US" altLang="zh-CN" dirty="0"/>
              <a:t>models</a:t>
            </a:r>
          </a:p>
          <a:p>
            <a:r>
              <a:rPr kumimoji="1" lang="en-US" altLang="zh-CN" dirty="0"/>
              <a:t>and</a:t>
            </a:r>
            <a:r>
              <a:rPr kumimoji="1" lang="zh-CN" altLang="en-US" dirty="0"/>
              <a:t> </a:t>
            </a:r>
            <a:r>
              <a:rPr kumimoji="1" lang="en-US" altLang="zh-CN" dirty="0"/>
              <a:t>found</a:t>
            </a:r>
            <a:r>
              <a:rPr kumimoji="1" lang="zh-CN" altLang="en-US" dirty="0"/>
              <a:t> </a:t>
            </a:r>
            <a:r>
              <a:rPr kumimoji="1" lang="en-US" altLang="zh-CN" dirty="0"/>
              <a:t>out</a:t>
            </a:r>
            <a:r>
              <a:rPr kumimoji="1" lang="zh-CN" altLang="en-US" dirty="0"/>
              <a:t> </a:t>
            </a:r>
            <a:r>
              <a:rPr kumimoji="1" lang="en-US" altLang="zh-CN" dirty="0"/>
              <a:t>linear</a:t>
            </a:r>
            <a:r>
              <a:rPr kumimoji="1" lang="zh-CN" altLang="en-US" dirty="0"/>
              <a:t> </a:t>
            </a:r>
            <a:r>
              <a:rPr kumimoji="1" lang="en-US" altLang="zh-CN" dirty="0"/>
              <a:t>regression</a:t>
            </a:r>
            <a:r>
              <a:rPr kumimoji="1" lang="zh-CN" altLang="en-US" dirty="0"/>
              <a:t> </a:t>
            </a:r>
            <a:r>
              <a:rPr kumimoji="1" lang="en-US" altLang="zh-CN" dirty="0"/>
              <a:t>has</a:t>
            </a:r>
            <a:r>
              <a:rPr kumimoji="1" lang="zh-CN" altLang="en-US" dirty="0"/>
              <a:t> </a:t>
            </a:r>
            <a:r>
              <a:rPr kumimoji="1" lang="en-US" altLang="zh-CN" dirty="0"/>
              <a:t>the</a:t>
            </a:r>
            <a:r>
              <a:rPr kumimoji="1" lang="zh-CN" altLang="en-US" dirty="0"/>
              <a:t> </a:t>
            </a:r>
            <a:r>
              <a:rPr kumimoji="1" lang="en-US" altLang="zh-CN" dirty="0"/>
              <a:t>lowest</a:t>
            </a:r>
            <a:r>
              <a:rPr kumimoji="1" lang="zh-CN" altLang="en-US" dirty="0"/>
              <a:t> </a:t>
            </a:r>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r>
              <a:rPr kumimoji="1" lang="zh-CN" altLang="en-US" dirty="0"/>
              <a:t> </a:t>
            </a:r>
            <a:r>
              <a:rPr kumimoji="1" lang="en-US" altLang="zh-CN" dirty="0"/>
              <a:t>mean</a:t>
            </a:r>
            <a:r>
              <a:rPr kumimoji="1" lang="zh-CN" altLang="en-US" dirty="0"/>
              <a:t> </a:t>
            </a:r>
            <a:r>
              <a:rPr kumimoji="1" lang="en-US" altLang="zh-CN" dirty="0"/>
              <a:t>absolute</a:t>
            </a:r>
            <a:r>
              <a:rPr kumimoji="1" lang="zh-CN" altLang="en-US" dirty="0"/>
              <a:t> </a:t>
            </a:r>
            <a:r>
              <a:rPr kumimoji="1" lang="en-US" altLang="zh-CN" dirty="0"/>
              <a:t>error</a:t>
            </a:r>
            <a:r>
              <a:rPr kumimoji="1" lang="zh-CN" altLang="en-US" dirty="0"/>
              <a:t> </a:t>
            </a:r>
            <a:r>
              <a:rPr kumimoji="1" lang="en-US" altLang="zh-CN" dirty="0"/>
              <a:t>and</a:t>
            </a:r>
            <a:r>
              <a:rPr kumimoji="1" lang="zh-CN" altLang="en-US" dirty="0"/>
              <a:t> </a:t>
            </a:r>
            <a:r>
              <a:rPr kumimoji="1" lang="en-US" altLang="zh-CN" dirty="0"/>
              <a:t>root</a:t>
            </a:r>
            <a:r>
              <a:rPr kumimoji="1" lang="zh-CN" altLang="en-US" dirty="0"/>
              <a:t> </a:t>
            </a:r>
            <a:r>
              <a:rPr kumimoji="1" lang="en-US" altLang="zh-CN" dirty="0"/>
              <a:t>mean</a:t>
            </a:r>
            <a:r>
              <a:rPr kumimoji="1" lang="zh-CN" altLang="en-US" dirty="0"/>
              <a:t> </a:t>
            </a:r>
            <a:r>
              <a:rPr kumimoji="1" lang="en-US" altLang="zh-CN" dirty="0"/>
              <a:t>squared</a:t>
            </a:r>
            <a:r>
              <a:rPr kumimoji="1" lang="zh-CN" altLang="en-US" dirty="0"/>
              <a:t> </a:t>
            </a:r>
            <a:r>
              <a:rPr kumimoji="1" lang="en-US" altLang="zh-CN" dirty="0"/>
              <a:t>error.</a:t>
            </a:r>
          </a:p>
          <a:p>
            <a:r>
              <a:rPr kumimoji="1" lang="en-US" altLang="zh-CN" dirty="0"/>
              <a:t>so</a:t>
            </a:r>
            <a:r>
              <a:rPr kumimoji="1" lang="zh-CN" altLang="en-US" dirty="0"/>
              <a:t> </a:t>
            </a:r>
            <a:r>
              <a:rPr kumimoji="1" lang="en-US" altLang="zh-CN" dirty="0"/>
              <a:t>linear</a:t>
            </a:r>
            <a:r>
              <a:rPr kumimoji="1" lang="zh-CN" altLang="en-US" dirty="0"/>
              <a:t> </a:t>
            </a:r>
            <a:r>
              <a:rPr kumimoji="1" lang="en-US" altLang="zh-CN" dirty="0"/>
              <a:t>regression</a:t>
            </a:r>
            <a:r>
              <a:rPr kumimoji="1" lang="zh-CN" altLang="en-US" dirty="0"/>
              <a:t> </a:t>
            </a:r>
            <a:r>
              <a:rPr kumimoji="1" lang="en-US" altLang="zh-CN" dirty="0"/>
              <a:t>model</a:t>
            </a:r>
            <a:r>
              <a:rPr kumimoji="1" lang="zh-CN" altLang="en-US" dirty="0"/>
              <a:t> </a:t>
            </a:r>
            <a:r>
              <a:rPr kumimoji="1" lang="en-US" altLang="zh-CN" dirty="0"/>
              <a:t>has</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performance</a:t>
            </a:r>
            <a:r>
              <a:rPr kumimoji="1" lang="zh-CN" altLang="en-US" dirty="0"/>
              <a:t> </a:t>
            </a:r>
            <a:r>
              <a:rPr kumimoji="1" lang="en-US" altLang="zh-CN" dirty="0"/>
              <a:t>in</a:t>
            </a:r>
            <a:r>
              <a:rPr kumimoji="1" lang="zh-CN" altLang="en-US" dirty="0"/>
              <a:t> </a:t>
            </a:r>
            <a:r>
              <a:rPr kumimoji="1" lang="en-US" altLang="zh-CN" dirty="0"/>
              <a:t>stock</a:t>
            </a:r>
            <a:r>
              <a:rPr kumimoji="1" lang="zh-CN" altLang="en-US" dirty="0"/>
              <a:t> </a:t>
            </a:r>
            <a:r>
              <a:rPr kumimoji="1" lang="en-US" altLang="zh-CN" dirty="0"/>
              <a:t>price</a:t>
            </a:r>
            <a:r>
              <a:rPr kumimoji="1" lang="zh-CN" altLang="en-US" dirty="0"/>
              <a:t> </a:t>
            </a:r>
            <a:r>
              <a:rPr kumimoji="1" lang="en-US" altLang="zh-CN" dirty="0"/>
              <a:t>prediction</a:t>
            </a:r>
          </a:p>
          <a:p>
            <a:endParaRPr kumimoji="1" lang="en-US" altLang="zh-CN" dirty="0"/>
          </a:p>
          <a:p>
            <a:r>
              <a:rPr kumimoji="1" lang="en-US" altLang="zh-CN" dirty="0"/>
              <a:t>the error of Prophet, </a:t>
            </a:r>
            <a:r>
              <a:rPr kumimoji="1" lang="en-US" altLang="zh-CN" dirty="0" err="1"/>
              <a:t>i</a:t>
            </a:r>
            <a:r>
              <a:rPr kumimoji="1" lang="en-US" altLang="zh-CN" dirty="0"/>
              <a:t> think prophet tries to capture the trend and seasonality from past data. This model usually performs well on time series datasets, but fails in this case</a:t>
            </a:r>
          </a:p>
          <a:p>
            <a:endParaRPr kumimoji="1" lang="en-US" altLang="zh-CN" dirty="0"/>
          </a:p>
          <a:p>
            <a:r>
              <a:rPr kumimoji="1" lang="en-US" altLang="zh-CN" dirty="0"/>
              <a:t>As it turns out, stock prices do not have a particular trend or seasonality. It highly depends on what is currently going on in the market. so, forecasting techniques like Prophet would not show good results for this particular problem.</a:t>
            </a:r>
          </a:p>
          <a:p>
            <a:endParaRPr kumimoji="1" lang="en-US" altLang="zh-CN" dirty="0"/>
          </a:p>
          <a:p>
            <a:r>
              <a:rPr kumimoji="1" lang="en-US" altLang="zh-CN" dirty="0"/>
              <a:t>for The LSTM model, it can be tuned for various parameters such as changing the number of LSTM layers, adding dropout value or increasing the number of epochs. But the predictions from LSTM are</a:t>
            </a:r>
            <a:r>
              <a:rPr kumimoji="1" lang="zh-CN" altLang="en-US" dirty="0"/>
              <a:t> </a:t>
            </a:r>
            <a:r>
              <a:rPr kumimoji="1" lang="en-US" altLang="zh-CN" dirty="0"/>
              <a:t>not</a:t>
            </a:r>
            <a:r>
              <a:rPr kumimoji="1" lang="zh-CN" altLang="en-US" dirty="0"/>
              <a:t> </a:t>
            </a:r>
            <a:r>
              <a:rPr kumimoji="1" lang="en-US" altLang="zh-CN" dirty="0"/>
              <a:t>enough to identify whether the stock price will increase or decrease</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well </a:t>
            </a:r>
            <a:r>
              <a:rPr kumimoji="1" lang="en-US" altLang="zh-CN" dirty="0" err="1"/>
              <a:t>i</a:t>
            </a:r>
            <a:r>
              <a:rPr kumimoji="1" lang="en-US" altLang="zh-CN" dirty="0"/>
              <a:t> think, stock price is affected by the news about the company and other factors like merger or demerger of the companies. There are certain intangible factors as well which can often be impossible to predict beforehand.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To improve the model performance, I think sentiment analysis is a good method. For example, I might use this method to analyze Twitter or Facebook posts and reviews for the subject company.</a:t>
            </a:r>
            <a:r>
              <a:rPr kumimoji="1" lang="en-US" altLang="zh-CN" dirty="0"/>
              <a:t> Also analyze financial news about the company</a:t>
            </a:r>
          </a:p>
        </p:txBody>
      </p:sp>
      <p:sp>
        <p:nvSpPr>
          <p:cNvPr id="4" name="灯片编号占位符 3"/>
          <p:cNvSpPr>
            <a:spLocks noGrp="1"/>
          </p:cNvSpPr>
          <p:nvPr>
            <p:ph type="sldNum" sz="quarter" idx="5"/>
          </p:nvPr>
        </p:nvSpPr>
        <p:spPr/>
        <p:txBody>
          <a:bodyPr/>
          <a:lstStyle/>
          <a:p>
            <a:fld id="{2D7F5A05-B86D-1345-A401-1BE539E43CDB}" type="slidenum">
              <a:rPr kumimoji="1" lang="zh-CN" altLang="en-US" smtClean="0"/>
              <a:t>9</a:t>
            </a:fld>
            <a:endParaRPr kumimoji="1" lang="zh-CN" altLang="en-US"/>
          </a:p>
        </p:txBody>
      </p:sp>
    </p:spTree>
    <p:extLst>
      <p:ext uri="{BB962C8B-B14F-4D97-AF65-F5344CB8AC3E}">
        <p14:creationId xmlns:p14="http://schemas.microsoft.com/office/powerpoint/2010/main" val="1655147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3/18/22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3/18/22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3/18/22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3/18/22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3/18/22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3/18/22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3/18/22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3/18/22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3846/btp.2010.2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08ED0-8531-BF45-AB92-03D6648D37A4}"/>
              </a:ext>
            </a:extLst>
          </p:cNvPr>
          <p:cNvSpPr>
            <a:spLocks noGrp="1"/>
          </p:cNvSpPr>
          <p:nvPr>
            <p:ph type="ctrTitle"/>
          </p:nvPr>
        </p:nvSpPr>
        <p:spPr/>
        <p:txBody>
          <a:bodyPr/>
          <a:lstStyle/>
          <a:p>
            <a:r>
              <a:rPr kumimoji="1" lang="en-US" altLang="zh-CN" dirty="0"/>
              <a:t>Apple inc. Stock Price Prediction</a:t>
            </a:r>
          </a:p>
        </p:txBody>
      </p:sp>
      <p:sp>
        <p:nvSpPr>
          <p:cNvPr id="3" name="副标题 2">
            <a:extLst>
              <a:ext uri="{FF2B5EF4-FFF2-40B4-BE49-F238E27FC236}">
                <a16:creationId xmlns:a16="http://schemas.microsoft.com/office/drawing/2014/main" id="{93E56CA0-7E77-1C45-9642-70E963141566}"/>
              </a:ext>
            </a:extLst>
          </p:cNvPr>
          <p:cNvSpPr>
            <a:spLocks noGrp="1"/>
          </p:cNvSpPr>
          <p:nvPr>
            <p:ph type="subTitle" idx="1"/>
          </p:nvPr>
        </p:nvSpPr>
        <p:spPr/>
        <p:txBody>
          <a:bodyPr/>
          <a:lstStyle/>
          <a:p>
            <a:r>
              <a:rPr kumimoji="1" lang="en-US" altLang="zh-CN" b="1" dirty="0" err="1"/>
              <a:t>Yulun</a:t>
            </a:r>
            <a:r>
              <a:rPr kumimoji="1" lang="en-US" altLang="zh-CN" b="1" dirty="0"/>
              <a:t> Han</a:t>
            </a:r>
          </a:p>
          <a:p>
            <a:r>
              <a:rPr kumimoji="1" lang="en-US" altLang="zh-CN" b="1" dirty="0"/>
              <a:t>MACS 30100</a:t>
            </a:r>
            <a:endParaRPr kumimoji="1" lang="zh-CN" altLang="en-US" b="1" dirty="0"/>
          </a:p>
        </p:txBody>
      </p:sp>
    </p:spTree>
    <p:extLst>
      <p:ext uri="{BB962C8B-B14F-4D97-AF65-F5344CB8AC3E}">
        <p14:creationId xmlns:p14="http://schemas.microsoft.com/office/powerpoint/2010/main" val="2647660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82333-1A6B-A74D-854D-AC390FDBF30D}"/>
              </a:ext>
            </a:extLst>
          </p:cNvPr>
          <p:cNvSpPr>
            <a:spLocks noGrp="1"/>
          </p:cNvSpPr>
          <p:nvPr>
            <p:ph type="title"/>
          </p:nvPr>
        </p:nvSpPr>
        <p:spPr>
          <a:xfrm>
            <a:off x="1371600" y="685800"/>
            <a:ext cx="9601200" cy="1485900"/>
          </a:xfrm>
        </p:spPr>
        <p:txBody>
          <a:bodyPr>
            <a:normAutofit/>
          </a:bodyPr>
          <a:lstStyle/>
          <a:p>
            <a:r>
              <a:rPr kumimoji="1" lang="en-US" altLang="zh-CN"/>
              <a:t>Result Analysis</a:t>
            </a:r>
            <a:endParaRPr kumimoji="1" lang="zh-CN" altLang="en-US" dirty="0"/>
          </a:p>
        </p:txBody>
      </p:sp>
      <p:graphicFrame>
        <p:nvGraphicFramePr>
          <p:cNvPr id="13" name="内容占位符 2">
            <a:extLst>
              <a:ext uri="{FF2B5EF4-FFF2-40B4-BE49-F238E27FC236}">
                <a16:creationId xmlns:a16="http://schemas.microsoft.com/office/drawing/2014/main" id="{18F1E70E-DBFA-4675-8865-0DD72CC6D3CA}"/>
              </a:ext>
            </a:extLst>
          </p:cNvPr>
          <p:cNvGraphicFramePr>
            <a:graphicFrameLocks noGrp="1"/>
          </p:cNvGraphicFramePr>
          <p:nvPr>
            <p:ph idx="1"/>
            <p:extLst>
              <p:ext uri="{D42A27DB-BD31-4B8C-83A1-F6EECF244321}">
                <p14:modId xmlns:p14="http://schemas.microsoft.com/office/powerpoint/2010/main" val="2349869539"/>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59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27247-9574-134D-8ACB-1FB3D75491C7}"/>
              </a:ext>
            </a:extLst>
          </p:cNvPr>
          <p:cNvSpPr>
            <a:spLocks noGrp="1"/>
          </p:cNvSpPr>
          <p:nvPr>
            <p:ph type="title"/>
          </p:nvPr>
        </p:nvSpPr>
        <p:spPr/>
        <p:txBody>
          <a:bodyPr/>
          <a:lstStyle/>
          <a:p>
            <a:r>
              <a:rPr kumimoji="1" lang="en-US" altLang="zh-CN" dirty="0"/>
              <a:t>Task</a:t>
            </a:r>
            <a:endParaRPr kumimoji="1" lang="zh-CN" altLang="en-US" dirty="0"/>
          </a:p>
        </p:txBody>
      </p:sp>
      <p:sp>
        <p:nvSpPr>
          <p:cNvPr id="3" name="内容占位符 2">
            <a:extLst>
              <a:ext uri="{FF2B5EF4-FFF2-40B4-BE49-F238E27FC236}">
                <a16:creationId xmlns:a16="http://schemas.microsoft.com/office/drawing/2014/main" id="{C738AB6D-5CB9-0F49-B045-74905E10D21C}"/>
              </a:ext>
            </a:extLst>
          </p:cNvPr>
          <p:cNvSpPr>
            <a:spLocks noGrp="1"/>
          </p:cNvSpPr>
          <p:nvPr>
            <p:ph idx="1"/>
          </p:nvPr>
        </p:nvSpPr>
        <p:spPr>
          <a:xfrm>
            <a:off x="1371600" y="1817225"/>
            <a:ext cx="9913716" cy="4722471"/>
          </a:xfrm>
        </p:spPr>
        <p:txBody>
          <a:bodyPr>
            <a:normAutofit fontScale="92500" lnSpcReduction="10000"/>
          </a:bodyPr>
          <a:lstStyle/>
          <a:p>
            <a:r>
              <a:rPr lang="en-US" altLang="zh-CN" b="1" dirty="0"/>
              <a:t>Task 1:</a:t>
            </a:r>
            <a:r>
              <a:rPr lang="en-US" altLang="zh-CN" dirty="0"/>
              <a:t> According to the research paper, analyze EMA and SMA which is best feature to forecast stock price by applying the following models. </a:t>
            </a:r>
          </a:p>
          <a:p>
            <a:pPr lvl="1"/>
            <a:r>
              <a:rPr lang="en-US" altLang="zh-CN" i="0" dirty="0"/>
              <a:t>Linear Regression</a:t>
            </a:r>
          </a:p>
          <a:p>
            <a:pPr lvl="1"/>
            <a:r>
              <a:rPr lang="en-US" altLang="zh-CN" i="0" dirty="0"/>
              <a:t>Ridge Regression</a:t>
            </a:r>
          </a:p>
          <a:p>
            <a:pPr lvl="1"/>
            <a:r>
              <a:rPr lang="en-US" altLang="zh-CN" i="0" dirty="0"/>
              <a:t>Lasso Regression</a:t>
            </a:r>
          </a:p>
          <a:p>
            <a:r>
              <a:rPr lang="en-US" altLang="zh-CN" b="1" dirty="0"/>
              <a:t>Task 2:</a:t>
            </a:r>
            <a:r>
              <a:rPr lang="en-US" altLang="zh-CN" dirty="0"/>
              <a:t> Based on the EMA and SMA analysis results, to predict the APPL stock price in the following three models.</a:t>
            </a:r>
          </a:p>
          <a:p>
            <a:pPr lvl="1"/>
            <a:r>
              <a:rPr lang="en-US" altLang="zh-CN" i="0" dirty="0"/>
              <a:t>Linear Regression</a:t>
            </a:r>
          </a:p>
          <a:p>
            <a:pPr lvl="1"/>
            <a:r>
              <a:rPr lang="en-US" altLang="zh-CN" i="0" dirty="0"/>
              <a:t>Prophet</a:t>
            </a:r>
          </a:p>
          <a:p>
            <a:pPr lvl="1"/>
            <a:r>
              <a:rPr lang="en-US" altLang="zh-CN" i="0" dirty="0"/>
              <a:t>Long Short-Term Memory (LSTM)</a:t>
            </a:r>
          </a:p>
          <a:p>
            <a:r>
              <a:rPr lang="en-US" altLang="zh-CN" dirty="0"/>
              <a:t>Research Paper:</a:t>
            </a:r>
          </a:p>
          <a:p>
            <a:pPr lvl="1"/>
            <a:r>
              <a:rPr lang="en-US" altLang="zh-CN" dirty="0"/>
              <a:t>“EMA versus SMA Usage to Forecast Stock Markets: the Case of S&amp;P 500 and OMX Baltic Benchmark” </a:t>
            </a:r>
          </a:p>
          <a:p>
            <a:pPr lvl="1"/>
            <a:r>
              <a:rPr lang="en-US" altLang="zh-CN" dirty="0">
                <a:hlinkClick r:id="rId3"/>
              </a:rPr>
              <a:t>https://doi.org/10.3846/btp.2010.27</a:t>
            </a:r>
            <a:endParaRPr lang="en-US" altLang="zh-CN" dirty="0"/>
          </a:p>
          <a:p>
            <a:pPr marL="0" indent="0">
              <a:buNone/>
            </a:pPr>
            <a:endParaRPr lang="en-US" altLang="zh-CN" i="0" dirty="0"/>
          </a:p>
        </p:txBody>
      </p:sp>
    </p:spTree>
    <p:extLst>
      <p:ext uri="{BB962C8B-B14F-4D97-AF65-F5344CB8AC3E}">
        <p14:creationId xmlns:p14="http://schemas.microsoft.com/office/powerpoint/2010/main" val="102479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9920C-1520-3C4E-B060-A85F37BC1511}"/>
              </a:ext>
            </a:extLst>
          </p:cNvPr>
          <p:cNvSpPr>
            <a:spLocks noGrp="1"/>
          </p:cNvSpPr>
          <p:nvPr>
            <p:ph type="title"/>
          </p:nvPr>
        </p:nvSpPr>
        <p:spPr>
          <a:xfrm>
            <a:off x="1371600" y="685800"/>
            <a:ext cx="3282695" cy="1485900"/>
          </a:xfrm>
        </p:spPr>
        <p:txBody>
          <a:bodyPr>
            <a:normAutofit/>
          </a:bodyPr>
          <a:lstStyle/>
          <a:p>
            <a:r>
              <a:rPr kumimoji="1" lang="en-US" altLang="zh-CN" dirty="0"/>
              <a:t>Data</a:t>
            </a:r>
            <a:endParaRPr kumimoji="1" lang="zh-CN" altLang="en-US" dirty="0"/>
          </a:p>
        </p:txBody>
      </p:sp>
      <p:sp>
        <p:nvSpPr>
          <p:cNvPr id="16" name="Content Placeholder 8">
            <a:extLst>
              <a:ext uri="{FF2B5EF4-FFF2-40B4-BE49-F238E27FC236}">
                <a16:creationId xmlns:a16="http://schemas.microsoft.com/office/drawing/2014/main" id="{6EAC4248-15AB-40EB-84E6-B8A725BC6A45}"/>
              </a:ext>
            </a:extLst>
          </p:cNvPr>
          <p:cNvSpPr>
            <a:spLocks noGrp="1"/>
          </p:cNvSpPr>
          <p:nvPr>
            <p:ph idx="1"/>
          </p:nvPr>
        </p:nvSpPr>
        <p:spPr>
          <a:xfrm>
            <a:off x="1371600" y="2285999"/>
            <a:ext cx="3282694" cy="3779135"/>
          </a:xfrm>
        </p:spPr>
        <p:txBody>
          <a:bodyPr>
            <a:normAutofit/>
          </a:bodyPr>
          <a:lstStyle/>
          <a:p>
            <a:r>
              <a:rPr lang="en-US" dirty="0"/>
              <a:t>Data size:</a:t>
            </a:r>
          </a:p>
          <a:p>
            <a:pPr lvl="1"/>
            <a:r>
              <a:rPr lang="en-US" altLang="zh-CN" dirty="0"/>
              <a:t>42,345 </a:t>
            </a:r>
          </a:p>
          <a:p>
            <a:pPr lvl="1"/>
            <a:r>
              <a:rPr lang="en-US" dirty="0"/>
              <a:t>2823 rows x 15 columns</a:t>
            </a:r>
          </a:p>
          <a:p>
            <a:r>
              <a:rPr lang="en-US" dirty="0"/>
              <a:t>Split the data into 70% training and 30% testing</a:t>
            </a:r>
          </a:p>
          <a:p>
            <a:r>
              <a:rPr lang="en-US" dirty="0"/>
              <a:t>Features: 15 </a:t>
            </a:r>
            <a:r>
              <a:rPr lang="en-US" altLang="zh-CN" dirty="0"/>
              <a:t>numerical </a:t>
            </a:r>
            <a:r>
              <a:rPr lang="en-US" dirty="0"/>
              <a:t>features in total</a:t>
            </a:r>
          </a:p>
          <a:p>
            <a:r>
              <a:rPr lang="en-US" altLang="zh-CN" dirty="0"/>
              <a:t>Data Preprocessing:</a:t>
            </a:r>
          </a:p>
          <a:p>
            <a:pPr lvl="1"/>
            <a:r>
              <a:rPr lang="en-US" dirty="0" err="1"/>
              <a:t>MinMaxScaler</a:t>
            </a:r>
            <a:endParaRPr lang="en-US" dirty="0"/>
          </a:p>
        </p:txBody>
      </p:sp>
      <p:pic>
        <p:nvPicPr>
          <p:cNvPr id="4" name="图片 3" descr="图形用户界面, 应用程序&#10;&#10;描述已自动生成">
            <a:extLst>
              <a:ext uri="{FF2B5EF4-FFF2-40B4-BE49-F238E27FC236}">
                <a16:creationId xmlns:a16="http://schemas.microsoft.com/office/drawing/2014/main" id="{D4497353-4819-E845-B139-6A7890CFA76D}"/>
              </a:ext>
            </a:extLst>
          </p:cNvPr>
          <p:cNvPicPr>
            <a:picLocks noChangeAspect="1"/>
          </p:cNvPicPr>
          <p:nvPr/>
        </p:nvPicPr>
        <p:blipFill rotWithShape="1">
          <a:blip r:embed="rId3"/>
          <a:srcRect l="19657" t="39203" r="10375" b="7225"/>
          <a:stretch/>
        </p:blipFill>
        <p:spPr>
          <a:xfrm>
            <a:off x="4798467" y="2457234"/>
            <a:ext cx="6309411" cy="3019294"/>
          </a:xfrm>
          <a:prstGeom prst="rect">
            <a:avLst/>
          </a:prstGeom>
        </p:spPr>
      </p:pic>
      <p:pic>
        <p:nvPicPr>
          <p:cNvPr id="8" name="图片 7" descr="图形用户界面, 应用程序&#10;&#10;描述已自动生成">
            <a:extLst>
              <a:ext uri="{FF2B5EF4-FFF2-40B4-BE49-F238E27FC236}">
                <a16:creationId xmlns:a16="http://schemas.microsoft.com/office/drawing/2014/main" id="{E4231B87-ABC5-FC46-85EA-532D6A84417B}"/>
              </a:ext>
            </a:extLst>
          </p:cNvPr>
          <p:cNvPicPr>
            <a:picLocks noChangeAspect="1"/>
          </p:cNvPicPr>
          <p:nvPr/>
        </p:nvPicPr>
        <p:blipFill rotWithShape="1">
          <a:blip r:embed="rId4"/>
          <a:srcRect l="77356" t="39080" r="11568" b="9367"/>
          <a:stretch/>
        </p:blipFill>
        <p:spPr>
          <a:xfrm>
            <a:off x="10980914" y="2454823"/>
            <a:ext cx="998359" cy="2904255"/>
          </a:xfrm>
          <a:prstGeom prst="rect">
            <a:avLst/>
          </a:prstGeom>
        </p:spPr>
      </p:pic>
      <p:sp>
        <p:nvSpPr>
          <p:cNvPr id="6" name="框架 5">
            <a:extLst>
              <a:ext uri="{FF2B5EF4-FFF2-40B4-BE49-F238E27FC236}">
                <a16:creationId xmlns:a16="http://schemas.microsoft.com/office/drawing/2014/main" id="{C816E3BA-FC12-0848-92FF-20892386652E}"/>
              </a:ext>
            </a:extLst>
          </p:cNvPr>
          <p:cNvSpPr/>
          <p:nvPr/>
        </p:nvSpPr>
        <p:spPr>
          <a:xfrm>
            <a:off x="5476591" y="2286000"/>
            <a:ext cx="6502682" cy="450632"/>
          </a:xfrm>
          <a:prstGeom prst="frame">
            <a:avLst/>
          </a:prstGeom>
          <a:solidFill>
            <a:schemeClr val="accent6"/>
          </a:solid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7627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A1BAD-500A-D942-88CD-054F7CD7448A}"/>
              </a:ext>
            </a:extLst>
          </p:cNvPr>
          <p:cNvSpPr>
            <a:spLocks noGrp="1"/>
          </p:cNvSpPr>
          <p:nvPr>
            <p:ph type="title"/>
          </p:nvPr>
        </p:nvSpPr>
        <p:spPr>
          <a:xfrm>
            <a:off x="958645" y="608998"/>
            <a:ext cx="11233355" cy="1485900"/>
          </a:xfrm>
        </p:spPr>
        <p:txBody>
          <a:bodyPr>
            <a:normAutofit fontScale="90000"/>
          </a:bodyPr>
          <a:lstStyle/>
          <a:p>
            <a:r>
              <a:rPr kumimoji="1" lang="en-US" altLang="zh-CN" dirty="0"/>
              <a:t>Task 1 - Analyze SMA vs. EMA Forecasting Methods</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45D096D7-69EF-584D-AC79-4D07ACF15598}"/>
              </a:ext>
            </a:extLst>
          </p:cNvPr>
          <p:cNvSpPr>
            <a:spLocks noGrp="1"/>
          </p:cNvSpPr>
          <p:nvPr>
            <p:ph idx="1"/>
          </p:nvPr>
        </p:nvSpPr>
        <p:spPr>
          <a:xfrm>
            <a:off x="1371600" y="1735864"/>
            <a:ext cx="4724400" cy="4202482"/>
          </a:xfrm>
        </p:spPr>
        <p:txBody>
          <a:bodyPr>
            <a:noAutofit/>
          </a:bodyPr>
          <a:lstStyle/>
          <a:p>
            <a:r>
              <a:rPr kumimoji="1" lang="en-US" altLang="zh-CN" dirty="0"/>
              <a:t>Features: </a:t>
            </a:r>
          </a:p>
          <a:p>
            <a:pPr lvl="1"/>
            <a:r>
              <a:rPr kumimoji="1" lang="en-US" altLang="zh-CN" dirty="0"/>
              <a:t>‘SMA_2’, ‘SMA_50’, ‘SMA_200’</a:t>
            </a:r>
          </a:p>
          <a:p>
            <a:pPr lvl="1"/>
            <a:r>
              <a:rPr kumimoji="1" lang="en-US" altLang="zh-CN" dirty="0"/>
              <a:t>‘EMA_2’, ‘EMA_50’, ‘EMA_200’</a:t>
            </a:r>
          </a:p>
          <a:p>
            <a:r>
              <a:rPr kumimoji="1" lang="en-US" altLang="zh-CN" dirty="0"/>
              <a:t>Model Selection</a:t>
            </a:r>
          </a:p>
          <a:p>
            <a:pPr lvl="1"/>
            <a:r>
              <a:rPr kumimoji="1" lang="en-US" altLang="zh-CN" dirty="0"/>
              <a:t>Compared the scores of Linear/Ridge/Lasso regression models</a:t>
            </a:r>
          </a:p>
          <a:p>
            <a:pPr lvl="2"/>
            <a:r>
              <a:rPr kumimoji="1" lang="en-US" altLang="zh-CN" dirty="0"/>
              <a:t>decide to apply </a:t>
            </a:r>
            <a:r>
              <a:rPr kumimoji="1" lang="en-US" altLang="zh-CN" b="1" dirty="0"/>
              <a:t>Linear regression model</a:t>
            </a:r>
          </a:p>
          <a:p>
            <a:r>
              <a:rPr kumimoji="1" lang="en-US" altLang="zh-CN" dirty="0"/>
              <a:t>Error Analysis</a:t>
            </a:r>
          </a:p>
          <a:p>
            <a:pPr lvl="1"/>
            <a:r>
              <a:rPr kumimoji="1" lang="en-US" altLang="zh-CN" dirty="0"/>
              <a:t>The MAE of EMA is lower than SMA’s</a:t>
            </a:r>
          </a:p>
          <a:p>
            <a:pPr lvl="1"/>
            <a:r>
              <a:rPr kumimoji="1" lang="en-US" altLang="zh-CN" dirty="0"/>
              <a:t>Using EMA method in stock price prediction</a:t>
            </a:r>
          </a:p>
          <a:p>
            <a:endParaRPr kumimoji="1" lang="zh-CN" altLang="en-US" dirty="0"/>
          </a:p>
        </p:txBody>
      </p:sp>
      <p:pic>
        <p:nvPicPr>
          <p:cNvPr id="8" name="图片 7" descr="图形用户界面, 文本, 应用程序, 电子邮件&#10;&#10;描述已自动生成">
            <a:extLst>
              <a:ext uri="{FF2B5EF4-FFF2-40B4-BE49-F238E27FC236}">
                <a16:creationId xmlns:a16="http://schemas.microsoft.com/office/drawing/2014/main" id="{5A6D17A5-63E9-4848-9F51-3C61386C83E0}"/>
              </a:ext>
            </a:extLst>
          </p:cNvPr>
          <p:cNvPicPr>
            <a:picLocks noChangeAspect="1"/>
          </p:cNvPicPr>
          <p:nvPr/>
        </p:nvPicPr>
        <p:blipFill rotWithShape="1">
          <a:blip r:embed="rId3"/>
          <a:srcRect l="16389" t="74166" r="66860" b="10383"/>
          <a:stretch/>
        </p:blipFill>
        <p:spPr>
          <a:xfrm>
            <a:off x="7196446" y="1769806"/>
            <a:ext cx="2193865" cy="1485901"/>
          </a:xfrm>
          <a:prstGeom prst="rect">
            <a:avLst/>
          </a:prstGeom>
        </p:spPr>
      </p:pic>
      <p:pic>
        <p:nvPicPr>
          <p:cNvPr id="14" name="图片 13">
            <a:extLst>
              <a:ext uri="{FF2B5EF4-FFF2-40B4-BE49-F238E27FC236}">
                <a16:creationId xmlns:a16="http://schemas.microsoft.com/office/drawing/2014/main" id="{842A1BA1-C0B6-BA42-939D-6EB78E954FE8}"/>
              </a:ext>
            </a:extLst>
          </p:cNvPr>
          <p:cNvPicPr>
            <a:picLocks noChangeAspect="1"/>
          </p:cNvPicPr>
          <p:nvPr/>
        </p:nvPicPr>
        <p:blipFill rotWithShape="1">
          <a:blip r:embed="rId4"/>
          <a:srcRect l="17321" t="42581" r="68329" b="41552"/>
          <a:stretch/>
        </p:blipFill>
        <p:spPr>
          <a:xfrm>
            <a:off x="9800411" y="1769806"/>
            <a:ext cx="1830199" cy="1485900"/>
          </a:xfrm>
          <a:prstGeom prst="rect">
            <a:avLst/>
          </a:prstGeom>
        </p:spPr>
      </p:pic>
      <p:sp>
        <p:nvSpPr>
          <p:cNvPr id="10" name="框架 9">
            <a:extLst>
              <a:ext uri="{FF2B5EF4-FFF2-40B4-BE49-F238E27FC236}">
                <a16:creationId xmlns:a16="http://schemas.microsoft.com/office/drawing/2014/main" id="{68E38F90-44A7-C443-BB00-DF18F8035709}"/>
              </a:ext>
            </a:extLst>
          </p:cNvPr>
          <p:cNvSpPr/>
          <p:nvPr/>
        </p:nvSpPr>
        <p:spPr>
          <a:xfrm>
            <a:off x="7307378" y="2179529"/>
            <a:ext cx="4323232" cy="375782"/>
          </a:xfrm>
          <a:prstGeom prst="fram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tx1"/>
              </a:solidFill>
            </a:endParaRPr>
          </a:p>
        </p:txBody>
      </p:sp>
      <p:pic>
        <p:nvPicPr>
          <p:cNvPr id="18" name="图片 17" descr="图形用户界面, 文本, 电子邮件&#10;&#10;描述已自动生成">
            <a:extLst>
              <a:ext uri="{FF2B5EF4-FFF2-40B4-BE49-F238E27FC236}">
                <a16:creationId xmlns:a16="http://schemas.microsoft.com/office/drawing/2014/main" id="{7886D41D-B543-C246-BBC1-FC9BB273819C}"/>
              </a:ext>
            </a:extLst>
          </p:cNvPr>
          <p:cNvPicPr>
            <a:picLocks noChangeAspect="1"/>
          </p:cNvPicPr>
          <p:nvPr/>
        </p:nvPicPr>
        <p:blipFill rotWithShape="1">
          <a:blip r:embed="rId5"/>
          <a:srcRect l="17188" t="74886" r="53174" b="8880"/>
          <a:stretch/>
        </p:blipFill>
        <p:spPr>
          <a:xfrm>
            <a:off x="7196446" y="4006763"/>
            <a:ext cx="4434164" cy="1783326"/>
          </a:xfrm>
          <a:prstGeom prst="rect">
            <a:avLst/>
          </a:prstGeom>
        </p:spPr>
      </p:pic>
      <p:sp>
        <p:nvSpPr>
          <p:cNvPr id="19" name="框架 18">
            <a:extLst>
              <a:ext uri="{FF2B5EF4-FFF2-40B4-BE49-F238E27FC236}">
                <a16:creationId xmlns:a16="http://schemas.microsoft.com/office/drawing/2014/main" id="{D136F6EC-9BC7-B742-8E6E-84552566F7D4}"/>
              </a:ext>
            </a:extLst>
          </p:cNvPr>
          <p:cNvSpPr/>
          <p:nvPr/>
        </p:nvSpPr>
        <p:spPr>
          <a:xfrm>
            <a:off x="10820400" y="4900514"/>
            <a:ext cx="810210" cy="498203"/>
          </a:xfrm>
          <a:prstGeom prst="fram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tx1"/>
              </a:solidFill>
            </a:endParaRPr>
          </a:p>
        </p:txBody>
      </p:sp>
      <p:pic>
        <p:nvPicPr>
          <p:cNvPr id="23" name="图片 22" descr="图形用户界面, 文本, 电子邮件&#10;&#10;描述已自动生成">
            <a:extLst>
              <a:ext uri="{FF2B5EF4-FFF2-40B4-BE49-F238E27FC236}">
                <a16:creationId xmlns:a16="http://schemas.microsoft.com/office/drawing/2014/main" id="{09807AA2-D2AC-8740-B659-4B3B6809BCC1}"/>
              </a:ext>
            </a:extLst>
          </p:cNvPr>
          <p:cNvPicPr>
            <a:picLocks noChangeAspect="1"/>
          </p:cNvPicPr>
          <p:nvPr/>
        </p:nvPicPr>
        <p:blipFill rotWithShape="1">
          <a:blip r:embed="rId6"/>
          <a:srcRect l="16115" t="64399" r="36411" b="11658"/>
          <a:stretch/>
        </p:blipFill>
        <p:spPr>
          <a:xfrm>
            <a:off x="7196446" y="1960306"/>
            <a:ext cx="4434165" cy="1641988"/>
          </a:xfrm>
          <a:prstGeom prst="rect">
            <a:avLst/>
          </a:prstGeom>
        </p:spPr>
      </p:pic>
      <p:sp>
        <p:nvSpPr>
          <p:cNvPr id="24" name="框架 23">
            <a:extLst>
              <a:ext uri="{FF2B5EF4-FFF2-40B4-BE49-F238E27FC236}">
                <a16:creationId xmlns:a16="http://schemas.microsoft.com/office/drawing/2014/main" id="{6D40C63E-1174-EC41-AF80-8048027A706E}"/>
              </a:ext>
            </a:extLst>
          </p:cNvPr>
          <p:cNvSpPr/>
          <p:nvPr/>
        </p:nvSpPr>
        <p:spPr>
          <a:xfrm>
            <a:off x="8235024" y="1997353"/>
            <a:ext cx="3395587" cy="375782"/>
          </a:xfrm>
          <a:prstGeom prst="fram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tx1"/>
              </a:solidFill>
            </a:endParaRPr>
          </a:p>
        </p:txBody>
      </p:sp>
      <p:pic>
        <p:nvPicPr>
          <p:cNvPr id="28" name="图片 27" descr="图形用户界面, 文本, 电子邮件&#10;&#10;描述已自动生成">
            <a:extLst>
              <a:ext uri="{FF2B5EF4-FFF2-40B4-BE49-F238E27FC236}">
                <a16:creationId xmlns:a16="http://schemas.microsoft.com/office/drawing/2014/main" id="{D4B184F6-61D7-C949-87B6-BF710E1FDF07}"/>
              </a:ext>
            </a:extLst>
          </p:cNvPr>
          <p:cNvPicPr>
            <a:picLocks noChangeAspect="1"/>
          </p:cNvPicPr>
          <p:nvPr/>
        </p:nvPicPr>
        <p:blipFill rotWithShape="1">
          <a:blip r:embed="rId7"/>
          <a:srcRect l="16920" t="47473" r="35606" b="28584"/>
          <a:stretch/>
        </p:blipFill>
        <p:spPr>
          <a:xfrm>
            <a:off x="7196446" y="3670318"/>
            <a:ext cx="4434164" cy="1641988"/>
          </a:xfrm>
          <a:prstGeom prst="rect">
            <a:avLst/>
          </a:prstGeom>
        </p:spPr>
      </p:pic>
      <p:sp>
        <p:nvSpPr>
          <p:cNvPr id="29" name="框架 28">
            <a:extLst>
              <a:ext uri="{FF2B5EF4-FFF2-40B4-BE49-F238E27FC236}">
                <a16:creationId xmlns:a16="http://schemas.microsoft.com/office/drawing/2014/main" id="{5704B326-C6FA-514B-8208-3531B81BD2F7}"/>
              </a:ext>
            </a:extLst>
          </p:cNvPr>
          <p:cNvSpPr/>
          <p:nvPr/>
        </p:nvSpPr>
        <p:spPr>
          <a:xfrm>
            <a:off x="8235024" y="3704987"/>
            <a:ext cx="3395587" cy="375782"/>
          </a:xfrm>
          <a:prstGeom prst="fram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89673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par>
                                <p:cTn id="18" presetID="9" presetClass="exit" presetSubtype="0" fill="hold" grpId="1" nodeType="withEffect">
                                  <p:stCondLst>
                                    <p:cond delay="0"/>
                                  </p:stCondLst>
                                  <p:childTnLst>
                                    <p:animEffect transition="out" filter="dissolv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9" presetClass="exit" presetSubtype="0" fill="hold" grpId="1" nodeType="withEffect">
                                  <p:stCondLst>
                                    <p:cond delay="0"/>
                                  </p:stCondLst>
                                  <p:childTnLst>
                                    <p:animEffect transition="out" filter="dissolve">
                                      <p:cBhvr>
                                        <p:cTn id="22" dur="500"/>
                                        <p:tgtEl>
                                          <p:spTgt spid="29"/>
                                        </p:tgtEl>
                                      </p:cBhvr>
                                    </p:animEffect>
                                    <p:set>
                                      <p:cBhvr>
                                        <p:cTn id="23" dur="1" fill="hold">
                                          <p:stCondLst>
                                            <p:cond delay="499"/>
                                          </p:stCondLst>
                                        </p:cTn>
                                        <p:tgtEl>
                                          <p:spTgt spid="29"/>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28"/>
                                        </p:tgtEl>
                                      </p:cBhvr>
                                    </p:animEffect>
                                    <p:set>
                                      <p:cBhvr>
                                        <p:cTn id="26" dur="1" fill="hold">
                                          <p:stCondLst>
                                            <p:cond delay="499"/>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4" grpId="0" animBg="1"/>
      <p:bldP spid="24" grpId="1" animBg="1"/>
      <p:bldP spid="29" grpId="0" animBg="1"/>
      <p:bldP spid="2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65DF4-4F3F-F747-B10E-B44ACDCD6C36}"/>
              </a:ext>
            </a:extLst>
          </p:cNvPr>
          <p:cNvSpPr>
            <a:spLocks noGrp="1"/>
          </p:cNvSpPr>
          <p:nvPr>
            <p:ph type="title"/>
          </p:nvPr>
        </p:nvSpPr>
        <p:spPr>
          <a:xfrm>
            <a:off x="1371600" y="685800"/>
            <a:ext cx="3282695" cy="1485900"/>
          </a:xfrm>
        </p:spPr>
        <p:txBody>
          <a:bodyPr>
            <a:normAutofit/>
          </a:bodyPr>
          <a:lstStyle/>
          <a:p>
            <a:r>
              <a:rPr kumimoji="1" lang="en-US" altLang="zh-CN" sz="2800"/>
              <a:t>Task 2: APPL Stock Price Prediction - Linear Regression</a:t>
            </a:r>
            <a:endParaRPr kumimoji="1" lang="zh-CN" altLang="en-US" sz="2800"/>
          </a:p>
        </p:txBody>
      </p:sp>
      <p:sp>
        <p:nvSpPr>
          <p:cNvPr id="9" name="内容占位符 8">
            <a:extLst>
              <a:ext uri="{FF2B5EF4-FFF2-40B4-BE49-F238E27FC236}">
                <a16:creationId xmlns:a16="http://schemas.microsoft.com/office/drawing/2014/main" id="{C6CCF43A-D042-1C4F-AA55-E6896B99FC41}"/>
              </a:ext>
            </a:extLst>
          </p:cNvPr>
          <p:cNvSpPr>
            <a:spLocks noGrp="1"/>
          </p:cNvSpPr>
          <p:nvPr>
            <p:ph idx="1"/>
          </p:nvPr>
        </p:nvSpPr>
        <p:spPr>
          <a:xfrm>
            <a:off x="1371600" y="2171700"/>
            <a:ext cx="3739019" cy="4277638"/>
          </a:xfrm>
        </p:spPr>
        <p:txBody>
          <a:bodyPr>
            <a:noAutofit/>
          </a:bodyPr>
          <a:lstStyle/>
          <a:p>
            <a:r>
              <a:rPr kumimoji="1" lang="en-US" altLang="zh-CN" dirty="0"/>
              <a:t>Features: </a:t>
            </a:r>
          </a:p>
          <a:p>
            <a:pPr lvl="1"/>
            <a:r>
              <a:rPr kumimoji="1" lang="en-US" altLang="zh-CN" dirty="0"/>
              <a:t>‘Open’, ‘High’, ‘Low’, ‘EMA_2’, ‘EMA_50’, ‘EMA_200’</a:t>
            </a:r>
          </a:p>
          <a:p>
            <a:endParaRPr kumimoji="1" lang="en-US" altLang="zh-CN" dirty="0"/>
          </a:p>
          <a:p>
            <a:r>
              <a:rPr kumimoji="1" lang="en-US" altLang="zh-CN" dirty="0"/>
              <a:t>Stock Prediction</a:t>
            </a:r>
          </a:p>
          <a:p>
            <a:endParaRPr kumimoji="1" lang="en-US" altLang="zh-CN" dirty="0"/>
          </a:p>
          <a:p>
            <a:r>
              <a:rPr kumimoji="1" lang="en-US" altLang="zh-CN" dirty="0"/>
              <a:t>Error Analysis</a:t>
            </a:r>
          </a:p>
        </p:txBody>
      </p:sp>
      <p:pic>
        <p:nvPicPr>
          <p:cNvPr id="14" name="图片 13">
            <a:extLst>
              <a:ext uri="{FF2B5EF4-FFF2-40B4-BE49-F238E27FC236}">
                <a16:creationId xmlns:a16="http://schemas.microsoft.com/office/drawing/2014/main" id="{651B3D30-9BEA-4B42-96BF-A1E6E13BE0DC}"/>
              </a:ext>
            </a:extLst>
          </p:cNvPr>
          <p:cNvPicPr>
            <a:picLocks noChangeAspect="1"/>
          </p:cNvPicPr>
          <p:nvPr/>
        </p:nvPicPr>
        <p:blipFill rotWithShape="1">
          <a:blip r:embed="rId3"/>
          <a:srcRect l="17188" t="50000" r="25949"/>
          <a:stretch/>
        </p:blipFill>
        <p:spPr>
          <a:xfrm>
            <a:off x="6526061" y="1625252"/>
            <a:ext cx="5311035" cy="3429000"/>
          </a:xfrm>
          <a:prstGeom prst="rect">
            <a:avLst/>
          </a:prstGeom>
        </p:spPr>
      </p:pic>
      <p:sp>
        <p:nvSpPr>
          <p:cNvPr id="15" name="框架 14">
            <a:extLst>
              <a:ext uri="{FF2B5EF4-FFF2-40B4-BE49-F238E27FC236}">
                <a16:creationId xmlns:a16="http://schemas.microsoft.com/office/drawing/2014/main" id="{7D343806-024A-2140-99D9-E128DEF20DEF}"/>
              </a:ext>
            </a:extLst>
          </p:cNvPr>
          <p:cNvSpPr/>
          <p:nvPr/>
        </p:nvSpPr>
        <p:spPr>
          <a:xfrm>
            <a:off x="6957369" y="1625252"/>
            <a:ext cx="4879727" cy="375782"/>
          </a:xfrm>
          <a:prstGeom prst="fram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tx1"/>
              </a:solidFill>
            </a:endParaRPr>
          </a:p>
        </p:txBody>
      </p:sp>
      <p:pic>
        <p:nvPicPr>
          <p:cNvPr id="19" name="图片 18" descr="图形用户界面, 文本, 电子邮件&#10;&#10;描述已自动生成">
            <a:extLst>
              <a:ext uri="{FF2B5EF4-FFF2-40B4-BE49-F238E27FC236}">
                <a16:creationId xmlns:a16="http://schemas.microsoft.com/office/drawing/2014/main" id="{316E7DFF-EB87-B546-95AA-B526A36BBC3D}"/>
              </a:ext>
            </a:extLst>
          </p:cNvPr>
          <p:cNvPicPr>
            <a:picLocks noChangeAspect="1"/>
          </p:cNvPicPr>
          <p:nvPr/>
        </p:nvPicPr>
        <p:blipFill rotWithShape="1">
          <a:blip r:embed="rId4"/>
          <a:srcRect l="17054" t="43835" r="50000" b="40640"/>
          <a:stretch/>
        </p:blipFill>
        <p:spPr>
          <a:xfrm>
            <a:off x="7588761" y="4447522"/>
            <a:ext cx="3507135" cy="1213460"/>
          </a:xfrm>
          <a:prstGeom prst="rect">
            <a:avLst/>
          </a:prstGeom>
        </p:spPr>
      </p:pic>
      <p:pic>
        <p:nvPicPr>
          <p:cNvPr id="23" name="图片 22" descr="图形用户界面, 文本, 电子邮件&#10;&#10;描述已自动生成">
            <a:extLst>
              <a:ext uri="{FF2B5EF4-FFF2-40B4-BE49-F238E27FC236}">
                <a16:creationId xmlns:a16="http://schemas.microsoft.com/office/drawing/2014/main" id="{1400A7C4-BD1F-B940-8821-BC1CFCC7C587}"/>
              </a:ext>
            </a:extLst>
          </p:cNvPr>
          <p:cNvPicPr>
            <a:picLocks noChangeAspect="1"/>
          </p:cNvPicPr>
          <p:nvPr/>
        </p:nvPicPr>
        <p:blipFill rotWithShape="1">
          <a:blip r:embed="rId5"/>
          <a:srcRect l="16920" t="36164" r="51430" b="18539"/>
          <a:stretch/>
        </p:blipFill>
        <p:spPr>
          <a:xfrm>
            <a:off x="7864258" y="618472"/>
            <a:ext cx="2956142" cy="3106456"/>
          </a:xfrm>
          <a:prstGeom prst="rect">
            <a:avLst/>
          </a:prstGeom>
        </p:spPr>
      </p:pic>
    </p:spTree>
    <p:extLst>
      <p:ext uri="{BB962C8B-B14F-4D97-AF65-F5344CB8AC3E}">
        <p14:creationId xmlns:p14="http://schemas.microsoft.com/office/powerpoint/2010/main" val="182737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65DF4-4F3F-F747-B10E-B44ACDCD6C36}"/>
              </a:ext>
            </a:extLst>
          </p:cNvPr>
          <p:cNvSpPr>
            <a:spLocks noGrp="1"/>
          </p:cNvSpPr>
          <p:nvPr>
            <p:ph type="title"/>
          </p:nvPr>
        </p:nvSpPr>
        <p:spPr>
          <a:xfrm>
            <a:off x="1371600" y="685800"/>
            <a:ext cx="9601200" cy="1485900"/>
          </a:xfrm>
        </p:spPr>
        <p:txBody>
          <a:bodyPr>
            <a:normAutofit/>
          </a:bodyPr>
          <a:lstStyle/>
          <a:p>
            <a:r>
              <a:rPr kumimoji="1" lang="en-US" altLang="zh-CN" dirty="0"/>
              <a:t>Task 2: APPL Stock Price Prediction – Prophet</a:t>
            </a:r>
            <a:endParaRPr kumimoji="1" lang="zh-CN" altLang="en-US" dirty="0"/>
          </a:p>
        </p:txBody>
      </p:sp>
      <p:pic>
        <p:nvPicPr>
          <p:cNvPr id="5" name="图片 4" descr="图形用户界面, 文本, 电子邮件&#10;&#10;描述已自动生成">
            <a:extLst>
              <a:ext uri="{FF2B5EF4-FFF2-40B4-BE49-F238E27FC236}">
                <a16:creationId xmlns:a16="http://schemas.microsoft.com/office/drawing/2014/main" id="{24ED26A2-12F4-D24D-BF84-4BE500E6BDED}"/>
              </a:ext>
            </a:extLst>
          </p:cNvPr>
          <p:cNvPicPr>
            <a:picLocks noChangeAspect="1"/>
          </p:cNvPicPr>
          <p:nvPr/>
        </p:nvPicPr>
        <p:blipFill rotWithShape="1">
          <a:blip r:embed="rId3"/>
          <a:srcRect l="16335" t="48959" r="61543" b="11292"/>
          <a:stretch/>
        </p:blipFill>
        <p:spPr>
          <a:xfrm>
            <a:off x="8873852" y="1684751"/>
            <a:ext cx="2351789" cy="3105834"/>
          </a:xfrm>
          <a:prstGeom prst="rect">
            <a:avLst/>
          </a:prstGeom>
        </p:spPr>
      </p:pic>
      <p:sp>
        <p:nvSpPr>
          <p:cNvPr id="6" name="框架 5">
            <a:extLst>
              <a:ext uri="{FF2B5EF4-FFF2-40B4-BE49-F238E27FC236}">
                <a16:creationId xmlns:a16="http://schemas.microsoft.com/office/drawing/2014/main" id="{5DC65CA2-B7D5-D141-A037-6D86ED920F6E}"/>
              </a:ext>
            </a:extLst>
          </p:cNvPr>
          <p:cNvSpPr/>
          <p:nvPr/>
        </p:nvSpPr>
        <p:spPr>
          <a:xfrm>
            <a:off x="9279093" y="2059982"/>
            <a:ext cx="1946548" cy="420171"/>
          </a:xfrm>
          <a:prstGeom prst="fram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tx1"/>
              </a:solidFill>
            </a:endParaRPr>
          </a:p>
        </p:txBody>
      </p:sp>
      <p:sp>
        <p:nvSpPr>
          <p:cNvPr id="9" name="内容占位符 8">
            <a:extLst>
              <a:ext uri="{FF2B5EF4-FFF2-40B4-BE49-F238E27FC236}">
                <a16:creationId xmlns:a16="http://schemas.microsoft.com/office/drawing/2014/main" id="{4829E210-667F-2742-B747-D924E0283C7C}"/>
              </a:ext>
            </a:extLst>
          </p:cNvPr>
          <p:cNvSpPr txBox="1">
            <a:spLocks/>
          </p:cNvSpPr>
          <p:nvPr/>
        </p:nvSpPr>
        <p:spPr>
          <a:xfrm>
            <a:off x="1371600" y="2171700"/>
            <a:ext cx="3739019" cy="4277638"/>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kumimoji="1" lang="en-US" altLang="zh-CN" dirty="0"/>
              <a:t>Features: </a:t>
            </a:r>
          </a:p>
          <a:p>
            <a:pPr lvl="1"/>
            <a:r>
              <a:rPr kumimoji="1" lang="en-US" altLang="zh-CN" dirty="0"/>
              <a:t>‘</a:t>
            </a:r>
            <a:r>
              <a:rPr kumimoji="1" lang="en-US" altLang="zh-CN" dirty="0" err="1"/>
              <a:t>Adj_Close</a:t>
            </a:r>
            <a:r>
              <a:rPr kumimoji="1" lang="en-US" altLang="zh-CN" dirty="0"/>
              <a:t>’, ‘EMA_2’</a:t>
            </a:r>
          </a:p>
          <a:p>
            <a:endParaRPr kumimoji="1" lang="en-US" altLang="zh-CN" dirty="0"/>
          </a:p>
          <a:p>
            <a:r>
              <a:rPr kumimoji="1" lang="en-US" altLang="zh-CN" dirty="0"/>
              <a:t>Stock Prediction</a:t>
            </a:r>
          </a:p>
          <a:p>
            <a:endParaRPr kumimoji="1" lang="en-US" altLang="zh-CN" dirty="0"/>
          </a:p>
          <a:p>
            <a:r>
              <a:rPr kumimoji="1" lang="en-US" altLang="zh-CN" dirty="0"/>
              <a:t>Error Analysis</a:t>
            </a:r>
          </a:p>
        </p:txBody>
      </p:sp>
      <p:pic>
        <p:nvPicPr>
          <p:cNvPr id="13" name="图片 12" descr="图形用户界面, 文本, 电子邮件&#10;&#10;描述已自动生成">
            <a:extLst>
              <a:ext uri="{FF2B5EF4-FFF2-40B4-BE49-F238E27FC236}">
                <a16:creationId xmlns:a16="http://schemas.microsoft.com/office/drawing/2014/main" id="{9A521C84-8901-EF4F-BB73-7A34F6160D40}"/>
              </a:ext>
            </a:extLst>
          </p:cNvPr>
          <p:cNvPicPr>
            <a:picLocks noChangeAspect="1"/>
          </p:cNvPicPr>
          <p:nvPr/>
        </p:nvPicPr>
        <p:blipFill rotWithShape="1">
          <a:blip r:embed="rId4"/>
          <a:srcRect l="16382" t="48036" r="55186" b="34795"/>
          <a:stretch/>
        </p:blipFill>
        <p:spPr>
          <a:xfrm>
            <a:off x="8197054" y="4982225"/>
            <a:ext cx="3028587" cy="1342865"/>
          </a:xfrm>
          <a:prstGeom prst="rect">
            <a:avLst/>
          </a:prstGeom>
        </p:spPr>
      </p:pic>
    </p:spTree>
    <p:extLst>
      <p:ext uri="{BB962C8B-B14F-4D97-AF65-F5344CB8AC3E}">
        <p14:creationId xmlns:p14="http://schemas.microsoft.com/office/powerpoint/2010/main" val="34985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65DF4-4F3F-F747-B10E-B44ACDCD6C36}"/>
              </a:ext>
            </a:extLst>
          </p:cNvPr>
          <p:cNvSpPr>
            <a:spLocks noGrp="1"/>
          </p:cNvSpPr>
          <p:nvPr>
            <p:ph type="title"/>
          </p:nvPr>
        </p:nvSpPr>
        <p:spPr>
          <a:xfrm>
            <a:off x="1371600" y="685800"/>
            <a:ext cx="9601200" cy="1485900"/>
          </a:xfrm>
        </p:spPr>
        <p:txBody>
          <a:bodyPr>
            <a:normAutofit/>
          </a:bodyPr>
          <a:lstStyle/>
          <a:p>
            <a:r>
              <a:rPr kumimoji="1" lang="en-US" altLang="zh-CN" dirty="0"/>
              <a:t>Task 2: APPL Stock Price Prediction – </a:t>
            </a:r>
            <a:r>
              <a:rPr lang="en-US" altLang="zh-CN" dirty="0"/>
              <a:t>Long Short-Term Memory (LSTM)</a:t>
            </a:r>
            <a:endParaRPr kumimoji="1" lang="zh-CN" altLang="en-US" dirty="0"/>
          </a:p>
        </p:txBody>
      </p:sp>
      <p:sp>
        <p:nvSpPr>
          <p:cNvPr id="4" name="内容占位符 8">
            <a:extLst>
              <a:ext uri="{FF2B5EF4-FFF2-40B4-BE49-F238E27FC236}">
                <a16:creationId xmlns:a16="http://schemas.microsoft.com/office/drawing/2014/main" id="{B98A3F9D-AF4C-6F45-8A8C-7B8F9ADFA221}"/>
              </a:ext>
            </a:extLst>
          </p:cNvPr>
          <p:cNvSpPr txBox="1">
            <a:spLocks/>
          </p:cNvSpPr>
          <p:nvPr/>
        </p:nvSpPr>
        <p:spPr>
          <a:xfrm>
            <a:off x="1371600" y="2171700"/>
            <a:ext cx="3739019" cy="4277638"/>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kumimoji="1" lang="en-US" altLang="zh-CN" dirty="0"/>
              <a:t>Features: </a:t>
            </a:r>
          </a:p>
          <a:p>
            <a:pPr lvl="1"/>
            <a:r>
              <a:rPr kumimoji="1" lang="en-US" altLang="zh-CN" dirty="0"/>
              <a:t>‘Date’, ‘</a:t>
            </a:r>
            <a:r>
              <a:rPr kumimoji="1" lang="en-US" altLang="zh-CN" dirty="0" err="1"/>
              <a:t>Adj_Close</a:t>
            </a:r>
            <a:r>
              <a:rPr kumimoji="1" lang="en-US" altLang="zh-CN" dirty="0"/>
              <a:t>’, ‘EMA_2’</a:t>
            </a:r>
          </a:p>
          <a:p>
            <a:endParaRPr kumimoji="1" lang="en-US" altLang="zh-CN" dirty="0"/>
          </a:p>
          <a:p>
            <a:r>
              <a:rPr kumimoji="1" lang="en-US" altLang="zh-CN" dirty="0"/>
              <a:t>Stock Prediction</a:t>
            </a:r>
          </a:p>
          <a:p>
            <a:endParaRPr kumimoji="1" lang="en-US" altLang="zh-CN" dirty="0"/>
          </a:p>
          <a:p>
            <a:r>
              <a:rPr kumimoji="1" lang="en-US" altLang="zh-CN" dirty="0"/>
              <a:t>Error Analysis</a:t>
            </a:r>
          </a:p>
        </p:txBody>
      </p:sp>
      <p:pic>
        <p:nvPicPr>
          <p:cNvPr id="12" name="图片 11" descr="图形用户界面, 文本, 应用程序, 电子邮件&#10;&#10;描述已自动生成">
            <a:extLst>
              <a:ext uri="{FF2B5EF4-FFF2-40B4-BE49-F238E27FC236}">
                <a16:creationId xmlns:a16="http://schemas.microsoft.com/office/drawing/2014/main" id="{C3C4EF00-CB82-0C44-8FF6-D884FAFC6F0E}"/>
              </a:ext>
            </a:extLst>
          </p:cNvPr>
          <p:cNvPicPr>
            <a:picLocks noChangeAspect="1"/>
          </p:cNvPicPr>
          <p:nvPr/>
        </p:nvPicPr>
        <p:blipFill rotWithShape="1">
          <a:blip r:embed="rId3"/>
          <a:srcRect l="17188" t="68333" r="56794" b="14886"/>
          <a:stretch/>
        </p:blipFill>
        <p:spPr>
          <a:xfrm>
            <a:off x="7910187" y="3049039"/>
            <a:ext cx="3457183" cy="1637262"/>
          </a:xfrm>
          <a:prstGeom prst="rect">
            <a:avLst/>
          </a:prstGeom>
        </p:spPr>
      </p:pic>
    </p:spTree>
    <p:extLst>
      <p:ext uri="{BB962C8B-B14F-4D97-AF65-F5344CB8AC3E}">
        <p14:creationId xmlns:p14="http://schemas.microsoft.com/office/powerpoint/2010/main" val="3507542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9"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0"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50" name="Rectangle 31">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53DDC1B-4E7C-704B-BEE5-F9001389DEFC}"/>
              </a:ext>
            </a:extLst>
          </p:cNvPr>
          <p:cNvSpPr>
            <a:spLocks noGrp="1"/>
          </p:cNvSpPr>
          <p:nvPr>
            <p:ph type="title"/>
          </p:nvPr>
        </p:nvSpPr>
        <p:spPr>
          <a:xfrm>
            <a:off x="718457" y="5081853"/>
            <a:ext cx="10720685" cy="936769"/>
          </a:xfrm>
        </p:spPr>
        <p:txBody>
          <a:bodyPr vert="horz" lIns="91440" tIns="45720" rIns="91440" bIns="45720" rtlCol="0" anchor="b">
            <a:normAutofit fontScale="90000"/>
          </a:bodyPr>
          <a:lstStyle/>
          <a:p>
            <a:pPr algn="ctr"/>
            <a:r>
              <a:rPr kumimoji="1" lang="en-US" altLang="zh-CN" sz="4800" cap="all" dirty="0"/>
              <a:t>Prediction Chart</a:t>
            </a:r>
            <a:br>
              <a:rPr kumimoji="1" lang="en-US" altLang="zh-CN" sz="4800" cap="all" dirty="0"/>
            </a:br>
            <a:r>
              <a:rPr kumimoji="1" lang="en-US" altLang="zh-CN" sz="4800" cap="all" dirty="0"/>
              <a:t>Comparison</a:t>
            </a:r>
          </a:p>
        </p:txBody>
      </p:sp>
      <p:pic>
        <p:nvPicPr>
          <p:cNvPr id="5" name="内容占位符 4" descr="图表&#10;&#10;描述已自动生成">
            <a:extLst>
              <a:ext uri="{FF2B5EF4-FFF2-40B4-BE49-F238E27FC236}">
                <a16:creationId xmlns:a16="http://schemas.microsoft.com/office/drawing/2014/main" id="{D3AE7D4D-97A6-0C48-A39E-46DF32E91965}"/>
              </a:ext>
            </a:extLst>
          </p:cNvPr>
          <p:cNvPicPr>
            <a:picLocks noGrp="1" noChangeAspect="1"/>
          </p:cNvPicPr>
          <p:nvPr>
            <p:ph idx="1"/>
          </p:nvPr>
        </p:nvPicPr>
        <p:blipFill rotWithShape="1">
          <a:blip r:embed="rId3"/>
          <a:srcRect l="17193" t="31916" r="5509" b="12736"/>
          <a:stretch/>
        </p:blipFill>
        <p:spPr>
          <a:xfrm>
            <a:off x="434936" y="1443809"/>
            <a:ext cx="3555130" cy="1871010"/>
          </a:xfrm>
          <a:prstGeom prst="rect">
            <a:avLst/>
          </a:prstGeom>
        </p:spPr>
      </p:pic>
      <p:pic>
        <p:nvPicPr>
          <p:cNvPr id="10" name="图片 9" descr="图表, 折线图&#10;&#10;描述已自动生成">
            <a:extLst>
              <a:ext uri="{FF2B5EF4-FFF2-40B4-BE49-F238E27FC236}">
                <a16:creationId xmlns:a16="http://schemas.microsoft.com/office/drawing/2014/main" id="{329E2E75-A671-4949-883D-4F86E127FC40}"/>
              </a:ext>
            </a:extLst>
          </p:cNvPr>
          <p:cNvPicPr>
            <a:picLocks noChangeAspect="1"/>
          </p:cNvPicPr>
          <p:nvPr/>
        </p:nvPicPr>
        <p:blipFill rotWithShape="1">
          <a:blip r:embed="rId4"/>
          <a:srcRect l="17321" t="40183" r="5833" b="5206"/>
          <a:stretch/>
        </p:blipFill>
        <p:spPr>
          <a:xfrm>
            <a:off x="8282890" y="1449103"/>
            <a:ext cx="3561766" cy="1860421"/>
          </a:xfrm>
          <a:prstGeom prst="rect">
            <a:avLst/>
          </a:prstGeom>
        </p:spPr>
      </p:pic>
      <p:pic>
        <p:nvPicPr>
          <p:cNvPr id="6" name="图片 5" descr="图表, 折线图&#10;&#10;描述已自动生成">
            <a:extLst>
              <a:ext uri="{FF2B5EF4-FFF2-40B4-BE49-F238E27FC236}">
                <a16:creationId xmlns:a16="http://schemas.microsoft.com/office/drawing/2014/main" id="{8997F0C1-9BD1-7849-ABFE-A0CF86CD41CB}"/>
              </a:ext>
            </a:extLst>
          </p:cNvPr>
          <p:cNvPicPr>
            <a:picLocks noChangeAspect="1"/>
          </p:cNvPicPr>
          <p:nvPr/>
        </p:nvPicPr>
        <p:blipFill rotWithShape="1">
          <a:blip r:embed="rId5"/>
          <a:srcRect l="17321" t="42192" r="5833" b="3196"/>
          <a:stretch/>
        </p:blipFill>
        <p:spPr>
          <a:xfrm>
            <a:off x="4315117" y="1449103"/>
            <a:ext cx="3561766" cy="1860456"/>
          </a:xfrm>
          <a:prstGeom prst="rect">
            <a:avLst/>
          </a:prstGeom>
        </p:spPr>
      </p:pic>
      <p:sp>
        <p:nvSpPr>
          <p:cNvPr id="51" name="Freeform: Shape 33">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52" name="Freeform: Shape 35">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11" name="文本框 10">
            <a:extLst>
              <a:ext uri="{FF2B5EF4-FFF2-40B4-BE49-F238E27FC236}">
                <a16:creationId xmlns:a16="http://schemas.microsoft.com/office/drawing/2014/main" id="{A94082D4-5FF7-DD4D-9D6B-292A4876001B}"/>
              </a:ext>
            </a:extLst>
          </p:cNvPr>
          <p:cNvSpPr txBox="1"/>
          <p:nvPr/>
        </p:nvSpPr>
        <p:spPr>
          <a:xfrm>
            <a:off x="1133944" y="3516643"/>
            <a:ext cx="1931170" cy="369332"/>
          </a:xfrm>
          <a:prstGeom prst="rect">
            <a:avLst/>
          </a:prstGeom>
          <a:noFill/>
        </p:spPr>
        <p:txBody>
          <a:bodyPr wrap="none" rtlCol="0">
            <a:spAutoFit/>
          </a:bodyPr>
          <a:lstStyle/>
          <a:p>
            <a:r>
              <a:rPr kumimoji="1" lang="en-US" altLang="zh-CN" dirty="0"/>
              <a:t>Linear Regression</a:t>
            </a:r>
            <a:endParaRPr kumimoji="1" lang="zh-CN" altLang="en-US" dirty="0"/>
          </a:p>
        </p:txBody>
      </p:sp>
      <p:sp>
        <p:nvSpPr>
          <p:cNvPr id="12" name="文本框 11">
            <a:extLst>
              <a:ext uri="{FF2B5EF4-FFF2-40B4-BE49-F238E27FC236}">
                <a16:creationId xmlns:a16="http://schemas.microsoft.com/office/drawing/2014/main" id="{806C869B-6676-6047-AB3B-5AFF472DE9C9}"/>
              </a:ext>
            </a:extLst>
          </p:cNvPr>
          <p:cNvSpPr txBox="1"/>
          <p:nvPr/>
        </p:nvSpPr>
        <p:spPr>
          <a:xfrm>
            <a:off x="5683720" y="3516643"/>
            <a:ext cx="943976" cy="369332"/>
          </a:xfrm>
          <a:prstGeom prst="rect">
            <a:avLst/>
          </a:prstGeom>
          <a:noFill/>
        </p:spPr>
        <p:txBody>
          <a:bodyPr wrap="none" rtlCol="0">
            <a:spAutoFit/>
          </a:bodyPr>
          <a:lstStyle/>
          <a:p>
            <a:r>
              <a:rPr kumimoji="1" lang="en-US" altLang="zh-CN" dirty="0"/>
              <a:t>Prophet</a:t>
            </a:r>
            <a:endParaRPr kumimoji="1" lang="zh-CN" altLang="en-US" dirty="0"/>
          </a:p>
        </p:txBody>
      </p:sp>
      <p:sp>
        <p:nvSpPr>
          <p:cNvPr id="13" name="文本框 12">
            <a:extLst>
              <a:ext uri="{FF2B5EF4-FFF2-40B4-BE49-F238E27FC236}">
                <a16:creationId xmlns:a16="http://schemas.microsoft.com/office/drawing/2014/main" id="{BC9ED77E-BFEF-9946-BD47-47E39782979A}"/>
              </a:ext>
            </a:extLst>
          </p:cNvPr>
          <p:cNvSpPr txBox="1"/>
          <p:nvPr/>
        </p:nvSpPr>
        <p:spPr>
          <a:xfrm>
            <a:off x="9788381" y="3524803"/>
            <a:ext cx="725070" cy="369332"/>
          </a:xfrm>
          <a:prstGeom prst="rect">
            <a:avLst/>
          </a:prstGeom>
          <a:noFill/>
        </p:spPr>
        <p:txBody>
          <a:bodyPr wrap="none" rtlCol="0">
            <a:spAutoFit/>
          </a:bodyPr>
          <a:lstStyle/>
          <a:p>
            <a:r>
              <a:rPr kumimoji="1" lang="en-US" altLang="zh-CN" dirty="0"/>
              <a:t>LSTM</a:t>
            </a:r>
            <a:endParaRPr kumimoji="1" lang="zh-CN" altLang="en-US" dirty="0"/>
          </a:p>
        </p:txBody>
      </p:sp>
    </p:spTree>
    <p:extLst>
      <p:ext uri="{BB962C8B-B14F-4D97-AF65-F5344CB8AC3E}">
        <p14:creationId xmlns:p14="http://schemas.microsoft.com/office/powerpoint/2010/main" val="205733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BC2D6-3492-5647-9006-359039F3D253}"/>
              </a:ext>
            </a:extLst>
          </p:cNvPr>
          <p:cNvSpPr>
            <a:spLocks noGrp="1"/>
          </p:cNvSpPr>
          <p:nvPr>
            <p:ph type="title"/>
          </p:nvPr>
        </p:nvSpPr>
        <p:spPr>
          <a:xfrm>
            <a:off x="1023562" y="685800"/>
            <a:ext cx="10493524" cy="1485900"/>
          </a:xfrm>
        </p:spPr>
        <p:txBody>
          <a:bodyPr>
            <a:normAutofit/>
          </a:bodyPr>
          <a:lstStyle/>
          <a:p>
            <a:r>
              <a:rPr kumimoji="1" lang="en-US" altLang="zh-CN" dirty="0"/>
              <a:t>Error Analysis</a:t>
            </a:r>
            <a:endParaRPr kumimoji="1" lang="zh-CN" altLang="en-US" dirty="0"/>
          </a:p>
        </p:txBody>
      </p:sp>
      <p:sp>
        <p:nvSpPr>
          <p:cNvPr id="12" name="Rectangle 11">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内容占位符 2">
            <a:extLst>
              <a:ext uri="{FF2B5EF4-FFF2-40B4-BE49-F238E27FC236}">
                <a16:creationId xmlns:a16="http://schemas.microsoft.com/office/drawing/2014/main" id="{D0AC74AD-B586-AA4B-AAAE-7AC76D80A27E}"/>
              </a:ext>
            </a:extLst>
          </p:cNvPr>
          <p:cNvSpPr>
            <a:spLocks noGrp="1"/>
          </p:cNvSpPr>
          <p:nvPr>
            <p:ph idx="1"/>
          </p:nvPr>
        </p:nvSpPr>
        <p:spPr>
          <a:xfrm>
            <a:off x="1023562" y="2286000"/>
            <a:ext cx="5072437" cy="3581400"/>
          </a:xfrm>
        </p:spPr>
        <p:txBody>
          <a:bodyPr>
            <a:normAutofit lnSpcReduction="10000"/>
          </a:bodyPr>
          <a:lstStyle/>
          <a:p>
            <a:r>
              <a:rPr kumimoji="1" lang="en-US" altLang="zh-CN" sz="1700" dirty="0"/>
              <a:t>Linear Regression has the lowest MSE, MAE and RMSE</a:t>
            </a:r>
          </a:p>
          <a:p>
            <a:pPr lvl="1"/>
            <a:r>
              <a:rPr kumimoji="1" lang="en-US" altLang="zh-CN" sz="1700" dirty="0"/>
              <a:t>BEST performance</a:t>
            </a:r>
          </a:p>
          <a:p>
            <a:r>
              <a:rPr kumimoji="1" lang="en-US" altLang="zh-CN" sz="1700" dirty="0"/>
              <a:t>Error:</a:t>
            </a:r>
          </a:p>
          <a:p>
            <a:pPr lvl="1"/>
            <a:r>
              <a:rPr kumimoji="1" lang="en-US" altLang="zh-CN" sz="1700" dirty="0"/>
              <a:t>Prophet: stock prices do not have a particular trend/seasonality</a:t>
            </a:r>
          </a:p>
          <a:p>
            <a:pPr lvl="1"/>
            <a:r>
              <a:rPr kumimoji="1" lang="en-US" altLang="zh-CN" sz="1700" dirty="0"/>
              <a:t>LSTM: not enough to identify whether the stock price will increase/decrease</a:t>
            </a:r>
          </a:p>
          <a:p>
            <a:r>
              <a:rPr kumimoji="1" lang="en-US" altLang="zh-CN" sz="1700" dirty="0"/>
              <a:t>Solutions:</a:t>
            </a:r>
          </a:p>
          <a:p>
            <a:pPr lvl="1"/>
            <a:r>
              <a:rPr kumimoji="1" lang="en-US" altLang="zh-CN" sz="1700" dirty="0"/>
              <a:t>Sentiment analysis: </a:t>
            </a:r>
          </a:p>
          <a:p>
            <a:pPr lvl="2"/>
            <a:r>
              <a:rPr kumimoji="1" lang="en-US" altLang="zh-CN" sz="1700" dirty="0"/>
              <a:t>analyze Twitter posts</a:t>
            </a:r>
          </a:p>
          <a:p>
            <a:pPr lvl="2"/>
            <a:r>
              <a:rPr kumimoji="1" lang="en-US" altLang="zh-CN" sz="1700" dirty="0"/>
              <a:t>analyze news</a:t>
            </a:r>
          </a:p>
          <a:p>
            <a:pPr lvl="1"/>
            <a:endParaRPr kumimoji="1" lang="en-US" altLang="zh-CN" sz="1700" dirty="0"/>
          </a:p>
          <a:p>
            <a:endParaRPr kumimoji="1" lang="en-US" altLang="zh-CN" sz="1700" dirty="0"/>
          </a:p>
          <a:p>
            <a:endParaRPr kumimoji="1" lang="en-US" altLang="zh-CN" sz="1700" dirty="0"/>
          </a:p>
        </p:txBody>
      </p:sp>
      <p:pic>
        <p:nvPicPr>
          <p:cNvPr id="7" name="图片 6" descr="图形用户界面, 文本, 电子邮件&#10;&#10;描述已自动生成">
            <a:extLst>
              <a:ext uri="{FF2B5EF4-FFF2-40B4-BE49-F238E27FC236}">
                <a16:creationId xmlns:a16="http://schemas.microsoft.com/office/drawing/2014/main" id="{7FBFA2FF-5131-A947-B51A-9EA908B1518C}"/>
              </a:ext>
            </a:extLst>
          </p:cNvPr>
          <p:cNvPicPr>
            <a:picLocks noChangeAspect="1"/>
          </p:cNvPicPr>
          <p:nvPr/>
        </p:nvPicPr>
        <p:blipFill rotWithShape="1">
          <a:blip r:embed="rId3"/>
          <a:srcRect l="16651" t="40365" r="39495" b="41370"/>
          <a:stretch/>
        </p:blipFill>
        <p:spPr>
          <a:xfrm>
            <a:off x="6411641" y="3340093"/>
            <a:ext cx="5105445" cy="1562901"/>
          </a:xfrm>
          <a:prstGeom prst="rect">
            <a:avLst/>
          </a:prstGeom>
        </p:spPr>
      </p:pic>
      <p:sp>
        <p:nvSpPr>
          <p:cNvPr id="15" name="框架 14">
            <a:extLst>
              <a:ext uri="{FF2B5EF4-FFF2-40B4-BE49-F238E27FC236}">
                <a16:creationId xmlns:a16="http://schemas.microsoft.com/office/drawing/2014/main" id="{48333537-8D4E-EB48-9627-E532A8033EEB}"/>
              </a:ext>
            </a:extLst>
          </p:cNvPr>
          <p:cNvSpPr/>
          <p:nvPr/>
        </p:nvSpPr>
        <p:spPr>
          <a:xfrm>
            <a:off x="8793271" y="3224506"/>
            <a:ext cx="1465545" cy="1678488"/>
          </a:xfrm>
          <a:prstGeom prst="frame">
            <a:avLst>
              <a:gd name="adj1" fmla="val 5731"/>
            </a:avLst>
          </a:prstGeom>
          <a:solidFill>
            <a:schemeClr val="accent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4282883600"/>
      </p:ext>
    </p:extLst>
  </p:cSld>
  <p:clrMapOvr>
    <a:masterClrMapping/>
  </p:clrMapOvr>
</p:sld>
</file>

<file path=ppt/theme/theme1.xml><?xml version="1.0" encoding="utf-8"?>
<a:theme xmlns:a="http://schemas.openxmlformats.org/drawingml/2006/main" name="剪切">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剪切</Template>
  <TotalTime>7801</TotalTime>
  <Words>1166</Words>
  <Application>Microsoft Macintosh PowerPoint</Application>
  <PresentationFormat>宽屏</PresentationFormat>
  <Paragraphs>168</Paragraphs>
  <Slides>10</Slides>
  <Notes>10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10</vt:i4>
      </vt:variant>
    </vt:vector>
  </HeadingPairs>
  <TitlesOfParts>
    <vt:vector size="13" baseType="lpstr">
      <vt:lpstr>等线</vt:lpstr>
      <vt:lpstr>Franklin Gothic Book</vt:lpstr>
      <vt:lpstr>剪切</vt:lpstr>
      <vt:lpstr>Apple inc. Stock Price Prediction</vt:lpstr>
      <vt:lpstr>Task</vt:lpstr>
      <vt:lpstr>Data</vt:lpstr>
      <vt:lpstr>Task 1 - Analyze SMA vs. EMA Forecasting Methods </vt:lpstr>
      <vt:lpstr>Task 2: APPL Stock Price Prediction - Linear Regression</vt:lpstr>
      <vt:lpstr>Task 2: APPL Stock Price Prediction – Prophet</vt:lpstr>
      <vt:lpstr>Task 2: APPL Stock Price Prediction – Long Short-Term Memory (LSTM)</vt:lpstr>
      <vt:lpstr>Prediction Chart Comparison</vt:lpstr>
      <vt:lpstr>Error Analysis</vt:lpstr>
      <vt:lpstr>Result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Yulun Han</dc:creator>
  <cp:lastModifiedBy>Yulun Han</cp:lastModifiedBy>
  <cp:revision>95</cp:revision>
  <dcterms:created xsi:type="dcterms:W3CDTF">2022-02-22T18:09:26Z</dcterms:created>
  <dcterms:modified xsi:type="dcterms:W3CDTF">2022-03-19T01:45:34Z</dcterms:modified>
</cp:coreProperties>
</file>